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340" r:id="rId2"/>
    <p:sldId id="450" r:id="rId3"/>
    <p:sldId id="397" r:id="rId4"/>
    <p:sldId id="398" r:id="rId5"/>
    <p:sldId id="402" r:id="rId6"/>
    <p:sldId id="404" r:id="rId7"/>
    <p:sldId id="403" r:id="rId8"/>
    <p:sldId id="405" r:id="rId9"/>
    <p:sldId id="394" r:id="rId10"/>
    <p:sldId id="396" r:id="rId11"/>
    <p:sldId id="358" r:id="rId12"/>
    <p:sldId id="385" r:id="rId13"/>
    <p:sldId id="364" r:id="rId14"/>
    <p:sldId id="406" r:id="rId15"/>
    <p:sldId id="407" r:id="rId16"/>
    <p:sldId id="408" r:id="rId17"/>
    <p:sldId id="409" r:id="rId18"/>
    <p:sldId id="410" r:id="rId19"/>
    <p:sldId id="411" r:id="rId20"/>
    <p:sldId id="413" r:id="rId21"/>
    <p:sldId id="414" r:id="rId22"/>
    <p:sldId id="415" r:id="rId23"/>
    <p:sldId id="416" r:id="rId24"/>
    <p:sldId id="417" r:id="rId25"/>
    <p:sldId id="418" r:id="rId26"/>
    <p:sldId id="419" r:id="rId27"/>
    <p:sldId id="420" r:id="rId28"/>
    <p:sldId id="451" r:id="rId29"/>
    <p:sldId id="421" r:id="rId30"/>
    <p:sldId id="422" r:id="rId31"/>
    <p:sldId id="423" r:id="rId32"/>
    <p:sldId id="425" r:id="rId33"/>
    <p:sldId id="424" r:id="rId34"/>
    <p:sldId id="427" r:id="rId35"/>
    <p:sldId id="426" r:id="rId36"/>
    <p:sldId id="428" r:id="rId37"/>
    <p:sldId id="429" r:id="rId38"/>
    <p:sldId id="430" r:id="rId39"/>
    <p:sldId id="459" r:id="rId40"/>
    <p:sldId id="460" r:id="rId41"/>
    <p:sldId id="431" r:id="rId42"/>
    <p:sldId id="432" r:id="rId43"/>
    <p:sldId id="433" r:id="rId44"/>
    <p:sldId id="434" r:id="rId45"/>
    <p:sldId id="435" r:id="rId46"/>
    <p:sldId id="454" r:id="rId47"/>
    <p:sldId id="458" r:id="rId48"/>
    <p:sldId id="455" r:id="rId49"/>
    <p:sldId id="456" r:id="rId50"/>
    <p:sldId id="457" r:id="rId51"/>
    <p:sldId id="436" r:id="rId52"/>
    <p:sldId id="437" r:id="rId53"/>
    <p:sldId id="452" r:id="rId54"/>
    <p:sldId id="438" r:id="rId55"/>
    <p:sldId id="439" r:id="rId56"/>
    <p:sldId id="440" r:id="rId57"/>
    <p:sldId id="441" r:id="rId58"/>
    <p:sldId id="442" r:id="rId59"/>
    <p:sldId id="443" r:id="rId60"/>
    <p:sldId id="444" r:id="rId61"/>
    <p:sldId id="446" r:id="rId62"/>
    <p:sldId id="445" r:id="rId63"/>
    <p:sldId id="448" r:id="rId64"/>
    <p:sldId id="447" r:id="rId65"/>
    <p:sldId id="310" r:id="rId66"/>
    <p:sldId id="265" r:id="rId67"/>
    <p:sldId id="339" r:id="rId6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206">
          <p15:clr>
            <a:srgbClr val="A4A3A4"/>
          </p15:clr>
        </p15:guide>
        <p15:guide id="3" orient="horz" pos="3834">
          <p15:clr>
            <a:srgbClr val="A4A3A4"/>
          </p15:clr>
        </p15:guide>
        <p15:guide id="4" orient="horz" pos="1065">
          <p15:clr>
            <a:srgbClr val="A4A3A4"/>
          </p15:clr>
        </p15:guide>
        <p15:guide id="5" orient="horz" pos="777">
          <p15:clr>
            <a:srgbClr val="A4A3A4"/>
          </p15:clr>
        </p15:guide>
        <p15:guide id="6" pos="5556">
          <p15:clr>
            <a:srgbClr val="A4A3A4"/>
          </p15:clr>
        </p15:guide>
        <p15:guide id="7" pos="206">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FFFFF"/>
    <a:srgbClr val="F0AB00"/>
    <a:srgbClr val="003283"/>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autoAdjust="0"/>
    <p:restoredTop sz="94690" autoAdjust="0"/>
  </p:normalViewPr>
  <p:slideViewPr>
    <p:cSldViewPr snapToGrid="0" showGuides="1">
      <p:cViewPr varScale="1">
        <p:scale>
          <a:sx n="51" d="100"/>
          <a:sy n="51" d="100"/>
        </p:scale>
        <p:origin x="891" y="60"/>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8352"/>
    </p:cViewPr>
  </p:sorterViewPr>
  <p:notesViewPr>
    <p:cSldViewPr snapToGrid="0" showGuides="1">
      <p:cViewPr varScale="1">
        <p:scale>
          <a:sx n="77" d="100"/>
          <a:sy n="77" d="100"/>
        </p:scale>
        <p:origin x="-204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70000" indent="-180000" algn="l" defTabSz="914400"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63" indent="-18256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3534579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67</a:t>
            </a:fld>
            <a:endParaRPr lang="de-DE" dirty="0"/>
          </a:p>
        </p:txBody>
      </p:sp>
    </p:spTree>
    <p:extLst>
      <p:ext uri="{BB962C8B-B14F-4D97-AF65-F5344CB8AC3E}">
        <p14:creationId xmlns:p14="http://schemas.microsoft.com/office/powerpoint/2010/main" val="838742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85348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2589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217264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34</a:t>
            </a:fld>
            <a:endParaRPr lang="de-DE" dirty="0"/>
          </a:p>
        </p:txBody>
      </p:sp>
    </p:spTree>
    <p:extLst>
      <p:ext uri="{BB962C8B-B14F-4D97-AF65-F5344CB8AC3E}">
        <p14:creationId xmlns:p14="http://schemas.microsoft.com/office/powerpoint/2010/main" val="257131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51</a:t>
            </a:fld>
            <a:endParaRPr lang="de-DE" dirty="0"/>
          </a:p>
        </p:txBody>
      </p:sp>
    </p:spTree>
    <p:extLst>
      <p:ext uri="{BB962C8B-B14F-4D97-AF65-F5344CB8AC3E}">
        <p14:creationId xmlns:p14="http://schemas.microsoft.com/office/powerpoint/2010/main" val="350820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Tree>
    <p:extLst>
      <p:ext uri="{BB962C8B-B14F-4D97-AF65-F5344CB8AC3E}">
        <p14:creationId xmlns:p14="http://schemas.microsoft.com/office/powerpoint/2010/main" val="69378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65</a:t>
            </a:fld>
            <a:endParaRPr lang="de-DE" dirty="0"/>
          </a:p>
        </p:txBody>
      </p:sp>
    </p:spTree>
    <p:extLst>
      <p:ext uri="{BB962C8B-B14F-4D97-AF65-F5344CB8AC3E}">
        <p14:creationId xmlns:p14="http://schemas.microsoft.com/office/powerpoint/2010/main" val="339753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66</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771395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a:solidFill>
                <a:schemeClr val="tx1"/>
              </a:solidFill>
            </a:endParaRPr>
          </a:p>
        </p:txBody>
      </p:sp>
      <p:sp>
        <p:nvSpPr>
          <p:cNvPr id="4" name="TextBox 3"/>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2016 SAP AG or an SAP affiliate company. </a:t>
            </a:r>
            <a:br>
              <a:rPr lang="en-US" sz="2400" b="1" kern="1200" noProof="0" dirty="0">
                <a:solidFill>
                  <a:schemeClr val="accent2"/>
                </a:solidFill>
                <a:latin typeface="+mj-lt"/>
                <a:ea typeface="+mj-ea"/>
                <a:cs typeface="+mj-cs"/>
              </a:rPr>
            </a:br>
            <a:r>
              <a:rPr lang="en-US" sz="2400" b="1" kern="1200" noProof="0" dirty="0">
                <a:solidFill>
                  <a:schemeClr val="accent2"/>
                </a:solidFill>
                <a:latin typeface="+mj-lt"/>
                <a:ea typeface="+mj-ea"/>
                <a:cs typeface="+mj-cs"/>
              </a:rPr>
              <a:t>All rights reserved.</a:t>
            </a:r>
            <a:endParaRPr lang="de-DE" sz="2400" b="1" kern="1200" noProof="0" dirty="0">
              <a:solidFill>
                <a:schemeClr val="accent2"/>
              </a:solidFill>
              <a:latin typeface="+mj-lt"/>
              <a:ea typeface="+mj-ea"/>
              <a:cs typeface="+mj-cs"/>
            </a:endParaRP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No part of this publication may be reproduced or transmitted in any form or for any purpose without the express permission of SAP AG.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The information contained herein may be changed without prior notice.</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Some software products marketed by SAP AG and its distributors contain proprietary software components of other software vendors.</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National product specifications may vary.</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marL="0" indent="0" algn="l" defTabSz="914400" rtl="0" eaLnBrk="1" latinLnBrk="0" hangingPunct="1">
              <a:lnSpc>
                <a:spcPct val="100000"/>
              </a:lnSpc>
              <a:spcBef>
                <a:spcPts val="1200"/>
              </a:spcBef>
            </a:pPr>
            <a:r>
              <a:rPr lang="en-US" sz="1000" kern="1200" noProof="1">
                <a:solidFill>
                  <a:schemeClr val="tx1"/>
                </a:solidFill>
                <a:latin typeface="Arial"/>
                <a:ea typeface="MS PGothic" pitchFamily="34" charset="-128"/>
                <a:cs typeface="+mn-cs"/>
              </a:rPr>
              <a:t>SAP and other SAP products and services mentioned herein as well as their respective logos are trademarks or registered trademarks of SAP AG in Germany and other countries.  </a:t>
            </a:r>
            <a:br>
              <a:rPr lang="en-US" sz="1000" kern="1200" noProof="1">
                <a:solidFill>
                  <a:schemeClr val="tx1"/>
                </a:solidFill>
                <a:latin typeface="Arial"/>
                <a:ea typeface="MS PGothic" pitchFamily="34" charset="-128"/>
                <a:cs typeface="+mn-cs"/>
              </a:rPr>
            </a:br>
            <a:r>
              <a:rPr lang="en-US" sz="1000" kern="1200" noProof="1">
                <a:solidFill>
                  <a:schemeClr val="tx1"/>
                </a:solidFill>
                <a:latin typeface="Arial"/>
                <a:ea typeface="MS PGothic" pitchFamily="34" charset="-128"/>
                <a:cs typeface="+mn-cs"/>
              </a:rPr>
              <a:t>Please see </a:t>
            </a:r>
            <a:r>
              <a:rPr lang="en-US" sz="1000" kern="1200" noProof="1">
                <a:solidFill>
                  <a:schemeClr val="tx1"/>
                </a:solidFill>
                <a:latin typeface="Arial"/>
                <a:ea typeface="MS PGothic" pitchFamily="34" charset="-128"/>
                <a:cs typeface="+mn-cs"/>
                <a:hlinkClick r:id="rId2"/>
              </a:rPr>
              <a:t>http://www.sap.com/corporate-en/legal/copyright/index.epx#trademark</a:t>
            </a:r>
            <a:r>
              <a:rPr lang="en-US" sz="1000" kern="1200" noProof="1">
                <a:solidFill>
                  <a:schemeClr val="tx1"/>
                </a:solidFill>
                <a:latin typeface="Arial"/>
                <a:ea typeface="MS PGothic" pitchFamily="34" charset="-128"/>
                <a:cs typeface="+mn-cs"/>
              </a:rPr>
              <a:t> for additional trademark information and notices.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GB" sz="2400" b="1" kern="1200" noProof="0" dirty="0">
                <a:solidFill>
                  <a:schemeClr val="accent2"/>
                </a:solidFill>
                <a:latin typeface="+mj-lt"/>
                <a:ea typeface="+mj-ea"/>
                <a:cs typeface="+mj-cs"/>
              </a:rPr>
              <a:t>© </a:t>
            </a:r>
            <a:r>
              <a:rPr lang="de-DE" sz="2400" b="1" kern="1200" noProof="0" dirty="0">
                <a:solidFill>
                  <a:schemeClr val="accent2"/>
                </a:solidFill>
                <a:latin typeface="+mj-lt"/>
                <a:ea typeface="+mj-ea"/>
                <a:cs typeface="+mj-cs"/>
              </a:rPr>
              <a:t>2016 SAP AG oder ein SAP-Konzernunternehmen. </a:t>
            </a:r>
            <a:br>
              <a:rPr lang="de-DE" sz="2400" b="1" kern="1200" noProof="0" dirty="0">
                <a:solidFill>
                  <a:schemeClr val="accent2"/>
                </a:solidFill>
                <a:latin typeface="+mj-lt"/>
                <a:ea typeface="+mj-ea"/>
                <a:cs typeface="+mj-cs"/>
              </a:rPr>
            </a:br>
            <a:r>
              <a:rPr lang="de-DE" sz="2400" b="1" kern="1200" noProof="0" dirty="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Einige der von der SAP AG und ihren Distributoren vermarkteten Softwareprodukte enthalten proprietäre Softwarekomponenten anderer Softwareanbieter.</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Produkte können länderspezifische Unterschiede aufweisen.</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marL="0" indent="0" algn="l" defTabSz="914400" rtl="0" eaLnBrk="1" latinLnBrk="0" hangingPunct="1">
              <a:lnSpc>
                <a:spcPct val="100000"/>
              </a:lnSpc>
              <a:spcBef>
                <a:spcPts val="1200"/>
              </a:spcBef>
            </a:pPr>
            <a:r>
              <a:rPr lang="de-DE" sz="1000" kern="1200" noProof="1">
                <a:solidFill>
                  <a:schemeClr val="tx1"/>
                </a:solidFill>
                <a:latin typeface="Arial"/>
                <a:ea typeface="MS PGothic" pitchFamily="34" charset="-128"/>
                <a:cs typeface="+mn-cs"/>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lang="de-DE" sz="1000" kern="1200" noProof="1">
                <a:solidFill>
                  <a:schemeClr val="tx1"/>
                </a:solidFill>
                <a:latin typeface="Arial"/>
                <a:ea typeface="MS PGothic" pitchFamily="34" charset="-128"/>
                <a:cs typeface="+mn-cs"/>
                <a:hlinkClick r:id="rId2"/>
              </a:rPr>
              <a:t>http://www.sap.com/corporate-en/legal/copyright/index.epx#trademark</a:t>
            </a:r>
            <a:r>
              <a:rPr lang="de-DE" sz="1000" kern="1200" noProof="1">
                <a:solidFill>
                  <a:schemeClr val="tx1"/>
                </a:solidFill>
                <a:latin typeface="Arial"/>
                <a:ea typeface="MS PGothic" pitchFamily="34" charset="-128"/>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36183"/>
            <a:ext cx="2992807"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a:solidFill>
                  <a:schemeClr val="tx1"/>
                </a:solidFill>
              </a:rPr>
              <a:t>2015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36183"/>
            <a:ext cx="3065510"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or an SAP affiliate company. All rights reserved.</a:t>
            </a:r>
          </a:p>
        </p:txBody>
      </p: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jpeg"/><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e4pUfNkrOa8" TargetMode="External"/><Relationship Id="rId7" Type="http://schemas.openxmlformats.org/officeDocument/2006/relationships/hyperlink" Target="https://wiki.wdf.sap.corp/wiki/display/NWI/SAP+Sailing+Program" TargetMode="External"/><Relationship Id="rId2" Type="http://schemas.openxmlformats.org/officeDocument/2006/relationships/hyperlink" Target="http://www.youtube.com/watch?v=PDYLMWiB0Uw" TargetMode="External"/><Relationship Id="rId1" Type="http://schemas.openxmlformats.org/officeDocument/2006/relationships/slideLayout" Target="../slideLayouts/slideLayout14.xml"/><Relationship Id="rId6" Type="http://schemas.openxmlformats.org/officeDocument/2006/relationships/hyperlink" Target="http://www.youtube.com/watch?v=BjvSUpv6A4A&amp;feature=player_embedded" TargetMode="External"/><Relationship Id="rId5" Type="http://schemas.openxmlformats.org/officeDocument/2006/relationships/hyperlink" Target="http://www.youtube.com/watch?v=8S2FOSWs_U0" TargetMode="External"/><Relationship Id="rId4" Type="http://schemas.openxmlformats.org/officeDocument/2006/relationships/hyperlink" Target="http://www.youtube.com/watch?v=w2hclkxZEo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yourserver.sapsailing.com/gwt/AdminConsole.html"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xml"/><Relationship Id="rId4"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 Id="rId5" Type="http://schemas.openxmlformats.org/officeDocument/2006/relationships/image" Target="../media/image126.png"/><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44.png"/><Relationship Id="rId2" Type="http://schemas.openxmlformats.org/officeDocument/2006/relationships/image" Target="../media/image140.png"/><Relationship Id="rId1" Type="http://schemas.openxmlformats.org/officeDocument/2006/relationships/slideLayout" Target="../slideLayouts/slideLayout8.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8.xml"/><Relationship Id="rId5" Type="http://schemas.openxmlformats.org/officeDocument/2006/relationships/image" Target="../media/image151.png"/><Relationship Id="rId4" Type="http://schemas.openxmlformats.org/officeDocument/2006/relationships/image" Target="../media/image1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1600x1066-IMG_6501.JPG"/>
          <p:cNvPicPr>
            <a:picLocks noChangeAspect="1"/>
          </p:cNvPicPr>
          <p:nvPr/>
        </p:nvPicPr>
        <p:blipFill>
          <a:blip r:embed="rId3" cstate="print"/>
          <a:stretch>
            <a:fillRect/>
          </a:stretch>
        </p:blipFill>
        <p:spPr>
          <a:xfrm>
            <a:off x="0" y="0"/>
            <a:ext cx="9144000" cy="6858000"/>
          </a:xfrm>
          <a:prstGeom prst="rect">
            <a:avLst/>
          </a:prstGeom>
        </p:spPr>
      </p:pic>
      <p:sp>
        <p:nvSpPr>
          <p:cNvPr id="5" name="Rectangle 4"/>
          <p:cNvSpPr/>
          <p:nvPr/>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descr="SAP_grad_R_pref.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7" name="Rectangle 6"/>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SAP Sailing Analytics</a:t>
            </a:r>
          </a:p>
        </p:txBody>
      </p:sp>
      <p:sp>
        <p:nvSpPr>
          <p:cNvPr id="3" name="Subtitle 2"/>
          <p:cNvSpPr>
            <a:spLocks noGrp="1"/>
          </p:cNvSpPr>
          <p:nvPr>
            <p:ph type="subTitle" idx="1"/>
          </p:nvPr>
        </p:nvSpPr>
        <p:spPr>
          <a:xfrm>
            <a:off x="414000" y="1195070"/>
            <a:ext cx="6840000" cy="492443"/>
          </a:xfrm>
        </p:spPr>
        <p:txBody>
          <a:bodyPr/>
          <a:lstStyle/>
          <a:p>
            <a:r>
              <a:rPr lang="en-US" dirty="0"/>
              <a:t>Introduction to System Operations</a:t>
            </a:r>
          </a:p>
          <a:p>
            <a:r>
              <a:rPr lang="en-US" dirty="0"/>
              <a:t>Axel Uhl, Global Sponsorships</a:t>
            </a:r>
          </a:p>
          <a:p>
            <a:r>
              <a:rPr lang="en-US" dirty="0"/>
              <a:t>January, 2016</a:t>
            </a:r>
          </a:p>
        </p:txBody>
      </p:sp>
      <p:sp>
        <p:nvSpPr>
          <p:cNvPr id="4" name="TextBox 3"/>
          <p:cNvSpPr txBox="1"/>
          <p:nvPr/>
        </p:nvSpPr>
        <p:spPr>
          <a:xfrm>
            <a:off x="14351000" y="12700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index.jpg"/>
          <p:cNvPicPr>
            <a:picLocks noChangeAspect="1"/>
          </p:cNvPicPr>
          <p:nvPr/>
        </p:nvPicPr>
        <p:blipFill>
          <a:blip r:embed="rId2" cstate="print"/>
          <a:stretch>
            <a:fillRect/>
          </a:stretch>
        </p:blipFill>
        <p:spPr>
          <a:xfrm>
            <a:off x="1717840" y="3062287"/>
            <a:ext cx="4787736" cy="2757488"/>
          </a:xfrm>
          <a:prstGeom prst="rect">
            <a:avLst/>
          </a:prstGeom>
        </p:spPr>
      </p:pic>
      <p:sp>
        <p:nvSpPr>
          <p:cNvPr id="2" name="Title 1"/>
          <p:cNvSpPr>
            <a:spLocks noGrp="1"/>
          </p:cNvSpPr>
          <p:nvPr>
            <p:ph type="title"/>
          </p:nvPr>
        </p:nvSpPr>
        <p:spPr/>
        <p:txBody>
          <a:bodyPr/>
          <a:lstStyle/>
          <a:p>
            <a:r>
              <a:rPr lang="en-US" dirty="0"/>
              <a:t>How Does It Work?</a:t>
            </a:r>
          </a:p>
        </p:txBody>
      </p:sp>
      <p:pic>
        <p:nvPicPr>
          <p:cNvPr id="3076"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4038600" y="1619249"/>
            <a:ext cx="948374" cy="1876425"/>
          </a:xfrm>
          <a:prstGeom prst="rect">
            <a:avLst/>
          </a:prstGeom>
          <a:noFill/>
        </p:spPr>
      </p:pic>
      <p:sp>
        <p:nvSpPr>
          <p:cNvPr id="7" name="TextBox 6"/>
          <p:cNvSpPr txBox="1"/>
          <p:nvPr/>
        </p:nvSpPr>
        <p:spPr>
          <a:xfrm>
            <a:off x="3686175" y="1333500"/>
            <a:ext cx="15260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sapsailing.com</a:t>
            </a:r>
            <a:endParaRPr lang="en-US" sz="1800" kern="0" dirty="0">
              <a:ea typeface="Arial Unicode MS" pitchFamily="34" charset="-128"/>
              <a:cs typeface="Arial Unicode MS" pitchFamily="34" charset="-128"/>
            </a:endParaRPr>
          </a:p>
        </p:txBody>
      </p:sp>
      <p:sp>
        <p:nvSpPr>
          <p:cNvPr id="21" name="TextBox 20"/>
          <p:cNvSpPr txBox="1"/>
          <p:nvPr/>
        </p:nvSpPr>
        <p:spPr>
          <a:xfrm>
            <a:off x="4785862" y="5934076"/>
            <a:ext cx="1687500" cy="2769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Sail </a:t>
            </a:r>
            <a:r>
              <a:rPr lang="en-US" sz="1800" kern="0" dirty="0" err="1">
                <a:ea typeface="Arial Unicode MS" pitchFamily="34" charset="-128"/>
                <a:cs typeface="Arial Unicode MS" pitchFamily="34" charset="-128"/>
              </a:rPr>
              <a:t>InSight</a:t>
            </a:r>
            <a:r>
              <a:rPr lang="en-US" sz="1800" kern="0" dirty="0">
                <a:ea typeface="Arial Unicode MS" pitchFamily="34" charset="-128"/>
                <a:cs typeface="Arial Unicode MS" pitchFamily="34" charset="-128"/>
              </a:rPr>
              <a:t> App</a:t>
            </a:r>
          </a:p>
        </p:txBody>
      </p:sp>
      <p:cxnSp>
        <p:nvCxnSpPr>
          <p:cNvPr id="35" name="Shape 34"/>
          <p:cNvCxnSpPr>
            <a:stCxn id="33" idx="0"/>
          </p:cNvCxnSpPr>
          <p:nvPr/>
        </p:nvCxnSpPr>
        <p:spPr>
          <a:xfrm rot="16200000" flipV="1">
            <a:off x="4001993" y="3441361"/>
            <a:ext cx="2092271" cy="1210300"/>
          </a:xfrm>
          <a:prstGeom prst="bentConnector3">
            <a:avLst>
              <a:gd name="adj1" fmla="val 5000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 name="Picture 50" descr="choosing-web-browsers.jpg"/>
          <p:cNvPicPr>
            <a:picLocks noChangeAspect="1"/>
          </p:cNvPicPr>
          <p:nvPr/>
        </p:nvPicPr>
        <p:blipFill>
          <a:blip r:embed="rId4" cstate="print"/>
          <a:stretch>
            <a:fillRect/>
          </a:stretch>
        </p:blipFill>
        <p:spPr>
          <a:xfrm>
            <a:off x="6953250" y="1676400"/>
            <a:ext cx="981075" cy="981075"/>
          </a:xfrm>
          <a:prstGeom prst="rect">
            <a:avLst/>
          </a:prstGeom>
        </p:spPr>
      </p:pic>
      <p:cxnSp>
        <p:nvCxnSpPr>
          <p:cNvPr id="53" name="Elbow Connector 52"/>
          <p:cNvCxnSpPr/>
          <p:nvPr/>
        </p:nvCxnSpPr>
        <p:spPr>
          <a:xfrm>
            <a:off x="4905375" y="2752725"/>
            <a:ext cx="1009650" cy="914400"/>
          </a:xfrm>
          <a:prstGeom prst="bentConnector3">
            <a:avLst>
              <a:gd name="adj1" fmla="val 50000"/>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895975" y="2276475"/>
            <a:ext cx="0" cy="13906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895975" y="2266950"/>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96000" y="1952625"/>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pic>
        <p:nvPicPr>
          <p:cNvPr id="39" name="Picture 4" descr="C:\Users\d043530\AppData\Local\Microsoft\Windows\Temporary Internet Files\Content.IE5\PRLW8CGY\MC900435242[1].png"/>
          <p:cNvPicPr>
            <a:picLocks noChangeAspect="1" noChangeArrowheads="1"/>
          </p:cNvPicPr>
          <p:nvPr/>
        </p:nvPicPr>
        <p:blipFill>
          <a:blip r:embed="rId3" cstate="print"/>
          <a:srcRect/>
          <a:stretch>
            <a:fillRect/>
          </a:stretch>
        </p:blipFill>
        <p:spPr bwMode="auto">
          <a:xfrm>
            <a:off x="1852139" y="4852987"/>
            <a:ext cx="948374" cy="1876425"/>
          </a:xfrm>
          <a:prstGeom prst="rect">
            <a:avLst/>
          </a:prstGeom>
          <a:noFill/>
        </p:spPr>
      </p:pic>
      <p:cxnSp>
        <p:nvCxnSpPr>
          <p:cNvPr id="27" name="Elbow Connector 26"/>
          <p:cNvCxnSpPr>
            <a:stCxn id="3074" idx="3"/>
            <a:endCxn id="39" idx="0"/>
          </p:cNvCxnSpPr>
          <p:nvPr/>
        </p:nvCxnSpPr>
        <p:spPr>
          <a:xfrm>
            <a:off x="1181307" y="3748474"/>
            <a:ext cx="1145019" cy="1104513"/>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559" y="1556727"/>
            <a:ext cx="385748" cy="4383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181307" y="1619249"/>
            <a:ext cx="87203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ea typeface="Arial Unicode MS" pitchFamily="34" charset="-128"/>
                <a:cs typeface="Arial Unicode MS" pitchFamily="34" charset="-128"/>
              </a:rPr>
              <a:t>WindBot</a:t>
            </a:r>
            <a:endParaRPr lang="en-US" sz="1800" kern="0" dirty="0">
              <a:ea typeface="Arial Unicode MS" pitchFamily="34" charset="-128"/>
              <a:cs typeface="Arial Unicode MS" pitchFamily="34" charset="-128"/>
            </a:endParaRPr>
          </a:p>
        </p:txBody>
      </p:sp>
      <p:sp>
        <p:nvSpPr>
          <p:cNvPr id="38" name="TextBox 37"/>
          <p:cNvSpPr txBox="1"/>
          <p:nvPr/>
        </p:nvSpPr>
        <p:spPr>
          <a:xfrm>
            <a:off x="1304975" y="3443287"/>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cxnSp>
        <p:nvCxnSpPr>
          <p:cNvPr id="44" name="Elbow Connector 43"/>
          <p:cNvCxnSpPr>
            <a:stCxn id="39" idx="3"/>
            <a:endCxn id="3076" idx="1"/>
          </p:cNvCxnSpPr>
          <p:nvPr/>
        </p:nvCxnSpPr>
        <p:spPr>
          <a:xfrm flipV="1">
            <a:off x="2800513" y="2557462"/>
            <a:ext cx="1238087" cy="3233738"/>
          </a:xfrm>
          <a:prstGeom prst="bentConnector3">
            <a:avLst>
              <a:gd name="adj1" fmla="val 26920"/>
            </a:avLst>
          </a:prstGeom>
          <a:ln w="6350">
            <a:solidFill>
              <a:srgbClr val="000000">
                <a:alpha val="50196"/>
              </a:srgbClr>
            </a:solidFill>
            <a:tailEnd type="arrow"/>
          </a:ln>
        </p:spPr>
        <p:style>
          <a:lnRef idx="1">
            <a:schemeClr val="accent1"/>
          </a:lnRef>
          <a:fillRef idx="0">
            <a:schemeClr val="accent1"/>
          </a:fillRef>
          <a:effectRef idx="0">
            <a:schemeClr val="accent1"/>
          </a:effectRef>
          <a:fontRef idx="minor">
            <a:schemeClr val="tx1"/>
          </a:fontRef>
        </p:style>
      </p:cxnSp>
      <p:pic>
        <p:nvPicPr>
          <p:cNvPr id="5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381" y="1915307"/>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5982" y="6195470"/>
            <a:ext cx="529576" cy="2680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5"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3470" y="5213784"/>
            <a:ext cx="1064656" cy="66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6" name="TextBox 55"/>
          <p:cNvSpPr txBox="1"/>
          <p:nvPr/>
        </p:nvSpPr>
        <p:spPr>
          <a:xfrm>
            <a:off x="3217876" y="5908703"/>
            <a:ext cx="1522187"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Race</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Manager</a:t>
            </a:r>
            <a:r>
              <a:rPr lang="en-US" kern="0" dirty="0">
                <a:ea typeface="Arial Unicode MS" pitchFamily="34" charset="-128"/>
                <a:cs typeface="Arial Unicode MS" pitchFamily="34" charset="-128"/>
              </a:rPr>
              <a:t> App</a:t>
            </a:r>
            <a:endParaRPr lang="en-US" sz="1800" kern="0" dirty="0">
              <a:ea typeface="Arial Unicode MS" pitchFamily="34" charset="-128"/>
              <a:cs typeface="Arial Unicode MS" pitchFamily="34" charset="-128"/>
            </a:endParaRPr>
          </a:p>
        </p:txBody>
      </p:sp>
      <p:cxnSp>
        <p:nvCxnSpPr>
          <p:cNvPr id="29" name="Elbow Connector 28"/>
          <p:cNvCxnSpPr>
            <a:stCxn id="55" idx="0"/>
          </p:cNvCxnSpPr>
          <p:nvPr/>
        </p:nvCxnSpPr>
        <p:spPr>
          <a:xfrm rot="5400000" flipH="1" flipV="1">
            <a:off x="2973357" y="3891367"/>
            <a:ext cx="2384859" cy="259977"/>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019551" y="3461062"/>
            <a:ext cx="89768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GSM/3G</a:t>
            </a:r>
          </a:p>
        </p:txBody>
      </p:sp>
      <p:pic>
        <p:nvPicPr>
          <p:cNvPr id="33" name="Picture 2" descr="http://www.3sails.eu/media/catalog/product/cache/3/image/650x650/9df78eab33525d08d6e5fb8d27136e95/1/9/194_mit_iphone_reli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24578" y="5092646"/>
            <a:ext cx="857400" cy="8574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Straight Arrow Connector 29"/>
          <p:cNvCxnSpPr/>
          <p:nvPr/>
        </p:nvCxnSpPr>
        <p:spPr>
          <a:xfrm flipV="1">
            <a:off x="5880896" y="3667124"/>
            <a:ext cx="1047750" cy="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1" name="Picture 30" descr="choosing-web-browsers.jpg"/>
          <p:cNvPicPr>
            <a:picLocks noChangeAspect="1"/>
          </p:cNvPicPr>
          <p:nvPr/>
        </p:nvPicPr>
        <p:blipFill>
          <a:blip r:embed="rId4" cstate="print"/>
          <a:stretch>
            <a:fillRect/>
          </a:stretch>
        </p:blipFill>
        <p:spPr>
          <a:xfrm>
            <a:off x="6966745" y="3091248"/>
            <a:ext cx="981075" cy="981075"/>
          </a:xfrm>
          <a:prstGeom prst="rect">
            <a:avLst/>
          </a:prstGeom>
        </p:spPr>
      </p:pic>
      <p:sp>
        <p:nvSpPr>
          <p:cNvPr id="32" name="TextBox 31"/>
          <p:cNvSpPr txBox="1"/>
          <p:nvPr/>
        </p:nvSpPr>
        <p:spPr>
          <a:xfrm>
            <a:off x="6147398" y="3395663"/>
            <a:ext cx="60272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HTTP</a:t>
            </a:r>
          </a:p>
        </p:txBody>
      </p:sp>
      <p:sp>
        <p:nvSpPr>
          <p:cNvPr id="34" name="TextBox 33"/>
          <p:cNvSpPr txBox="1"/>
          <p:nvPr/>
        </p:nvSpPr>
        <p:spPr>
          <a:xfrm>
            <a:off x="8020947" y="2028437"/>
            <a:ext cx="96180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End User</a:t>
            </a:r>
          </a:p>
        </p:txBody>
      </p:sp>
      <p:sp>
        <p:nvSpPr>
          <p:cNvPr id="36" name="TextBox 35"/>
          <p:cNvSpPr txBox="1"/>
          <p:nvPr/>
        </p:nvSpPr>
        <p:spPr>
          <a:xfrm>
            <a:off x="8020947" y="3443287"/>
            <a:ext cx="91050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Operator</a:t>
            </a:r>
          </a:p>
        </p:txBody>
      </p:sp>
      <p:cxnSp>
        <p:nvCxnSpPr>
          <p:cNvPr id="40" name="Shape 34"/>
          <p:cNvCxnSpPr/>
          <p:nvPr/>
        </p:nvCxnSpPr>
        <p:spPr>
          <a:xfrm rot="16200000" flipV="1">
            <a:off x="4719597" y="2975983"/>
            <a:ext cx="2219311" cy="2178379"/>
          </a:xfrm>
          <a:prstGeom prst="bentConnector3">
            <a:avLst>
              <a:gd name="adj1" fmla="val 56319"/>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2426" y="5174828"/>
            <a:ext cx="462598" cy="822396"/>
          </a:xfrm>
          <a:prstGeom prst="rect">
            <a:avLst/>
          </a:prstGeom>
        </p:spPr>
      </p:pic>
      <p:sp>
        <p:nvSpPr>
          <p:cNvPr id="42" name="TextBox 41"/>
          <p:cNvSpPr txBox="1"/>
          <p:nvPr/>
        </p:nvSpPr>
        <p:spPr>
          <a:xfrm>
            <a:off x="7209054" y="5320288"/>
            <a:ext cx="1324771"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Buoy Pinging App</a:t>
            </a:r>
          </a:p>
        </p:txBody>
      </p:sp>
      <p:sp>
        <p:nvSpPr>
          <p:cNvPr id="8" name="Rectangle 7"/>
          <p:cNvSpPr/>
          <p:nvPr/>
        </p:nvSpPr>
        <p:spPr bwMode="gray">
          <a:xfrm>
            <a:off x="793278" y="1556727"/>
            <a:ext cx="395036" cy="4383493"/>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3" name="Rectangle 42"/>
          <p:cNvSpPr/>
          <p:nvPr/>
        </p:nvSpPr>
        <p:spPr bwMode="gray">
          <a:xfrm>
            <a:off x="1188314" y="1619249"/>
            <a:ext cx="943416" cy="61037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1173563" y="3255439"/>
            <a:ext cx="1177689" cy="576065"/>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6" name="Rectangle 45"/>
          <p:cNvSpPr/>
          <p:nvPr/>
        </p:nvSpPr>
        <p:spPr bwMode="gray">
          <a:xfrm>
            <a:off x="1800751" y="4807612"/>
            <a:ext cx="1018830" cy="1671857"/>
          </a:xfrm>
          <a:prstGeom prst="rect">
            <a:avLst/>
          </a:prstGeom>
          <a:solidFill>
            <a:srgbClr val="FFFFFF">
              <a:alpha val="50196"/>
            </a:srgb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30" name="Picture 6" descr="http://www.redjumper.net/bookcreator/assets/graphics/play-store-downloa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6387" y="12316766"/>
            <a:ext cx="139147" cy="48399"/>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48128" y="6232500"/>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71439" y="5401827"/>
            <a:ext cx="529572" cy="184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app download appstor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53279" y="6234803"/>
            <a:ext cx="662311" cy="189809"/>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6" descr="http://www.redjumper.net/bookcreator/assets/graphics/play-store-downloa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8554" y="5970965"/>
            <a:ext cx="529572" cy="184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72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Event Set-Up</a:t>
            </a:r>
          </a:p>
        </p:txBody>
      </p:sp>
      <p:sp>
        <p:nvSpPr>
          <p:cNvPr id="3" name="Text Placeholder 2"/>
          <p:cNvSpPr>
            <a:spLocks noGrp="1"/>
          </p:cNvSpPr>
          <p:nvPr>
            <p:ph type="body" sz="quarter" idx="10"/>
          </p:nvPr>
        </p:nvSpPr>
        <p:spPr>
          <a:xfrm>
            <a:off x="324001" y="1690687"/>
            <a:ext cx="5346549" cy="4391026"/>
          </a:xfrm>
        </p:spPr>
        <p:txBody>
          <a:bodyPr/>
          <a:lstStyle/>
          <a:p>
            <a:r>
              <a:rPr lang="en-US" dirty="0"/>
              <a:t>Hospitality Program with Spectator Boats</a:t>
            </a:r>
          </a:p>
          <a:p>
            <a:pPr lvl="2"/>
            <a:r>
              <a:rPr lang="en-US" dirty="0"/>
              <a:t>Live Race Analytics shown to spectators on tablets</a:t>
            </a:r>
          </a:p>
          <a:p>
            <a:r>
              <a:rPr lang="en-US" dirty="0"/>
              <a:t>Lounge, Club Facilities</a:t>
            </a:r>
          </a:p>
          <a:p>
            <a:pPr lvl="2"/>
            <a:r>
              <a:rPr lang="en-US" dirty="0"/>
              <a:t>tablets, big screens, projector / canvas</a:t>
            </a:r>
          </a:p>
          <a:p>
            <a:r>
              <a:rPr lang="en-US" dirty="0"/>
              <a:t>On-Shore Viewers</a:t>
            </a:r>
          </a:p>
          <a:p>
            <a:pPr lvl="2"/>
            <a:r>
              <a:rPr lang="en-US" dirty="0"/>
              <a:t>Online live program with scheduled racing times and course areas</a:t>
            </a:r>
          </a:p>
          <a:p>
            <a:pPr lvl="2"/>
            <a:r>
              <a:rPr lang="en-US" dirty="0"/>
              <a:t>Live 2D / 3D Course and Race Visualization on shore</a:t>
            </a:r>
          </a:p>
          <a:p>
            <a:pPr lvl="2"/>
            <a:r>
              <a:rPr lang="en-US" dirty="0"/>
              <a:t>Live Internet streaming with commentary</a:t>
            </a:r>
          </a:p>
          <a:p>
            <a:pPr lvl="2"/>
            <a:r>
              <a:rPr lang="en-US" dirty="0"/>
              <a:t>Sailors Debrief using the SAP Sailing Analytics</a:t>
            </a:r>
          </a:p>
        </p:txBody>
      </p:sp>
      <p:pic>
        <p:nvPicPr>
          <p:cNvPr id="9" name="Picture 8" descr="640x426-IMG_2307.JPG"/>
          <p:cNvPicPr>
            <a:picLocks noChangeAspect="1"/>
          </p:cNvPicPr>
          <p:nvPr/>
        </p:nvPicPr>
        <p:blipFill>
          <a:blip r:embed="rId3" cstate="print"/>
          <a:stretch>
            <a:fillRect/>
          </a:stretch>
        </p:blipFill>
        <p:spPr>
          <a:xfrm>
            <a:off x="6642101" y="479425"/>
            <a:ext cx="2190749" cy="1458217"/>
          </a:xfrm>
          <a:prstGeom prst="rect">
            <a:avLst/>
          </a:prstGeom>
          <a:ln>
            <a:noFill/>
          </a:ln>
          <a:effectLst>
            <a:outerShdw blurRad="292100" dist="139700" dir="2700000" algn="tl" rotWithShape="0">
              <a:srgbClr val="333333">
                <a:alpha val="65000"/>
              </a:srgbClr>
            </a:outerShdw>
          </a:effectLst>
        </p:spPr>
      </p:pic>
      <p:pic>
        <p:nvPicPr>
          <p:cNvPr id="10" name="Picture 9" descr="640x426-IMG_5733.JPG"/>
          <p:cNvPicPr>
            <a:picLocks noChangeAspect="1"/>
          </p:cNvPicPr>
          <p:nvPr/>
        </p:nvPicPr>
        <p:blipFill>
          <a:blip r:embed="rId4" cstate="print"/>
          <a:stretch>
            <a:fillRect/>
          </a:stretch>
        </p:blipFill>
        <p:spPr>
          <a:xfrm>
            <a:off x="6667499" y="4968875"/>
            <a:ext cx="2145645" cy="1428195"/>
          </a:xfrm>
          <a:prstGeom prst="rect">
            <a:avLst/>
          </a:prstGeom>
          <a:ln>
            <a:noFill/>
          </a:ln>
          <a:effectLst>
            <a:outerShdw blurRad="292100" dist="139700" dir="2700000" algn="tl" rotWithShape="0">
              <a:srgbClr val="333333">
                <a:alpha val="65000"/>
              </a:srgbClr>
            </a:outerShdw>
          </a:effectLst>
        </p:spPr>
      </p:pic>
      <p:pic>
        <p:nvPicPr>
          <p:cNvPr id="11" name="Picture 10" descr="3DModelling_midisze.jpg"/>
          <p:cNvPicPr>
            <a:picLocks noChangeAspect="1"/>
          </p:cNvPicPr>
          <p:nvPr/>
        </p:nvPicPr>
        <p:blipFill>
          <a:blip r:embed="rId5" cstate="print"/>
          <a:stretch>
            <a:fillRect/>
          </a:stretch>
        </p:blipFill>
        <p:spPr>
          <a:xfrm>
            <a:off x="6668136" y="3665092"/>
            <a:ext cx="2155189" cy="1217553"/>
          </a:xfrm>
          <a:prstGeom prst="rect">
            <a:avLst/>
          </a:prstGeom>
          <a:ln>
            <a:noFill/>
          </a:ln>
          <a:effectLst>
            <a:outerShdw blurRad="292100" dist="139700" dir="2700000" algn="tl" rotWithShape="0">
              <a:srgbClr val="333333">
                <a:alpha val="65000"/>
              </a:srgbClr>
            </a:outerShdw>
          </a:effectLst>
        </p:spPr>
      </p:pic>
      <p:pic>
        <p:nvPicPr>
          <p:cNvPr id="12" name="Picture 11" descr="640x426-IMG_6946.JPG"/>
          <p:cNvPicPr>
            <a:picLocks noChangeAspect="1"/>
          </p:cNvPicPr>
          <p:nvPr/>
        </p:nvPicPr>
        <p:blipFill>
          <a:blip r:embed="rId6" cstate="print"/>
          <a:stretch>
            <a:fillRect/>
          </a:stretch>
        </p:blipFill>
        <p:spPr>
          <a:xfrm>
            <a:off x="6658020" y="2114549"/>
            <a:ext cx="2175100" cy="14478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Background</a:t>
            </a:r>
          </a:p>
        </p:txBody>
      </p:sp>
      <p:sp>
        <p:nvSpPr>
          <p:cNvPr id="4" name="Text Placeholder 3"/>
          <p:cNvSpPr>
            <a:spLocks noGrp="1"/>
          </p:cNvSpPr>
          <p:nvPr>
            <p:ph type="body" sz="quarter" idx="11"/>
          </p:nvPr>
        </p:nvSpPr>
        <p:spPr>
          <a:xfrm>
            <a:off x="323999" y="1692000"/>
            <a:ext cx="8469365" cy="4392000"/>
          </a:xfrm>
        </p:spPr>
        <p:txBody>
          <a:bodyPr/>
          <a:lstStyle/>
          <a:p>
            <a:r>
              <a:rPr lang="en-US" dirty="0">
                <a:hlinkClick r:id="rId2"/>
              </a:rPr>
              <a:t>http://www.youtube.com/watch?v=PDYLMWiB0Uw</a:t>
            </a:r>
            <a:endParaRPr lang="en-US" dirty="0"/>
          </a:p>
          <a:p>
            <a:r>
              <a:rPr lang="en-US" dirty="0">
                <a:hlinkClick r:id="rId3"/>
              </a:rPr>
              <a:t>http://www.youtube.com/watch?v=e4pUfNkrOa8</a:t>
            </a:r>
            <a:endParaRPr lang="en-US" dirty="0"/>
          </a:p>
          <a:p>
            <a:r>
              <a:rPr lang="en-US" dirty="0">
                <a:hlinkClick r:id="rId4"/>
              </a:rPr>
              <a:t>http://www.youtube.com/watch?v=w2hclkxZEoY</a:t>
            </a:r>
            <a:endParaRPr lang="en-US" dirty="0"/>
          </a:p>
          <a:p>
            <a:r>
              <a:rPr lang="en-US" dirty="0">
                <a:hlinkClick r:id="rId5"/>
              </a:rPr>
              <a:t>http://www.youtube.com/watch?v=8S2FOSWs_U0</a:t>
            </a:r>
            <a:endParaRPr lang="en-US" dirty="0"/>
          </a:p>
          <a:p>
            <a:r>
              <a:rPr lang="en-US" dirty="0">
                <a:hlinkClick r:id="rId6"/>
              </a:rPr>
              <a:t>http://www.youtube.com/watch?v=BjvSUpv6A4A</a:t>
            </a:r>
            <a:endParaRPr lang="en-US" dirty="0"/>
          </a:p>
          <a:p>
            <a:r>
              <a:rPr lang="en-US" dirty="0" err="1">
                <a:hlinkClick r:id="rId7"/>
              </a:rPr>
              <a:t>https://wiki.wdf.sap.corp/wiki/display/NWI/SAP+Sailing+Program</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solidFill>
                  <a:schemeClr val="bg1">
                    <a:lumMod val="85000"/>
                  </a:schemeClr>
                </a:solidFill>
              </a:rPr>
              <a:t>Using the Race Manager App</a:t>
            </a:r>
          </a:p>
          <a:p>
            <a:pPr lvl="2"/>
            <a:r>
              <a:rPr lang="en-US" dirty="0">
                <a:solidFill>
                  <a:schemeClr val="bg1">
                    <a:lumMod val="85000"/>
                  </a:schemeClr>
                </a:solidFill>
              </a:rPr>
              <a:t>Binding a Device</a:t>
            </a:r>
          </a:p>
          <a:p>
            <a:pPr lvl="2"/>
            <a:r>
              <a:rPr lang="en-US" dirty="0">
                <a:solidFill>
                  <a:schemeClr val="bg1">
                    <a:lumMod val="85000"/>
                  </a:schemeClr>
                </a:solidFill>
              </a:rPr>
              <a:t>Logging On</a:t>
            </a:r>
          </a:p>
          <a:p>
            <a:pPr lvl="2"/>
            <a:r>
              <a:rPr lang="en-US" dirty="0">
                <a:solidFill>
                  <a:schemeClr val="bg1">
                    <a:lumMod val="85000"/>
                  </a:schemeClr>
                </a:solidFill>
              </a:rPr>
              <a:t>Planning and Running a Race</a:t>
            </a:r>
          </a:p>
          <a:p>
            <a:pPr lvl="2"/>
            <a:r>
              <a:rPr lang="en-US" dirty="0">
                <a:solidFill>
                  <a:schemeClr val="bg1">
                    <a:lumMod val="85000"/>
                  </a:schemeClr>
                </a:solidFill>
              </a:rPr>
              <a:t>Regularly Updating Wind Data</a:t>
            </a:r>
          </a:p>
        </p:txBody>
      </p:sp>
    </p:spTree>
    <p:extLst>
      <p:ext uri="{BB962C8B-B14F-4D97-AF65-F5344CB8AC3E}">
        <p14:creationId xmlns:p14="http://schemas.microsoft.com/office/powerpoint/2010/main" val="184559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 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hlinkClick r:id="rId2"/>
              </a:rPr>
              <a:t>http://yourserver.sapsailing.com/gwt/AdminConsole.html</a:t>
            </a:r>
            <a:endParaRPr lang="en-US" dirty="0"/>
          </a:p>
          <a:p>
            <a:r>
              <a:rPr lang="en-US" dirty="0"/>
              <a:t>User: admin</a:t>
            </a:r>
          </a:p>
          <a:p>
            <a:r>
              <a:rPr lang="en-US" dirty="0"/>
              <a:t>Password: admin</a:t>
            </a:r>
          </a:p>
          <a:p>
            <a:pPr lvl="1"/>
            <a:r>
              <a:rPr lang="en-US" dirty="0"/>
              <a:t>Shows initial, empty event list</a:t>
            </a:r>
          </a:p>
          <a:p>
            <a:r>
              <a:rPr lang="en-US" dirty="0"/>
              <a:t>Go to </a:t>
            </a:r>
            <a:r>
              <a:rPr lang="en-US" dirty="0" err="1"/>
              <a:t>Advanced</a:t>
            </a:r>
            <a:r>
              <a:rPr lang="en-US" dirty="0" err="1">
                <a:sym typeface="Wingdings" panose="05000000000000000000" pitchFamily="2" charset="2"/>
              </a:rPr>
              <a:t>User</a:t>
            </a:r>
            <a:r>
              <a:rPr lang="en-US" dirty="0">
                <a:sym typeface="Wingdings" panose="05000000000000000000" pitchFamily="2" charset="2"/>
              </a:rPr>
              <a:t> Management</a:t>
            </a:r>
            <a:endParaRPr lang="en-US" dirty="0"/>
          </a:p>
          <a:p>
            <a:endParaRPr lang="en-US" dirty="0"/>
          </a:p>
          <a:p>
            <a:endParaRPr lang="de-DE" dirty="0"/>
          </a:p>
        </p:txBody>
      </p:sp>
      <p:pic>
        <p:nvPicPr>
          <p:cNvPr id="5" name="Picture 4"/>
          <p:cNvPicPr>
            <a:picLocks noChangeAspect="1"/>
          </p:cNvPicPr>
          <p:nvPr/>
        </p:nvPicPr>
        <p:blipFill>
          <a:blip r:embed="rId3"/>
          <a:stretch>
            <a:fillRect/>
          </a:stretch>
        </p:blipFill>
        <p:spPr>
          <a:xfrm>
            <a:off x="4252966" y="2114900"/>
            <a:ext cx="4565748" cy="3472478"/>
          </a:xfrm>
          <a:prstGeom prst="rect">
            <a:avLst/>
          </a:prstGeom>
        </p:spPr>
      </p:pic>
      <p:sp>
        <p:nvSpPr>
          <p:cNvPr id="6" name="Oval 5"/>
          <p:cNvSpPr/>
          <p:nvPr/>
        </p:nvSpPr>
        <p:spPr bwMode="gray">
          <a:xfrm>
            <a:off x="4319558" y="3326621"/>
            <a:ext cx="678788"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88407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and Enabling Users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Click “Create User”</a:t>
            </a:r>
          </a:p>
          <a:p>
            <a:endParaRPr lang="en-US" dirty="0"/>
          </a:p>
          <a:p>
            <a:endParaRPr lang="en-US" dirty="0"/>
          </a:p>
          <a:p>
            <a:endParaRPr lang="en-US" dirty="0"/>
          </a:p>
          <a:p>
            <a:endParaRPr lang="en-US" dirty="0"/>
          </a:p>
          <a:p>
            <a:r>
              <a:rPr lang="en-US" dirty="0"/>
              <a:t>Enter user details, press OK</a:t>
            </a:r>
          </a:p>
          <a:p>
            <a:pPr lvl="1"/>
            <a:r>
              <a:rPr lang="en-US" dirty="0"/>
              <a:t>User receives validation e-mail</a:t>
            </a:r>
          </a:p>
          <a:p>
            <a:r>
              <a:rPr lang="en-US" dirty="0"/>
              <a:t>Add “admin” role for user</a:t>
            </a:r>
          </a:p>
          <a:p>
            <a:endParaRPr lang="en-US" dirty="0"/>
          </a:p>
          <a:p>
            <a:endParaRPr lang="de-DE" dirty="0"/>
          </a:p>
        </p:txBody>
      </p:sp>
      <p:grpSp>
        <p:nvGrpSpPr>
          <p:cNvPr id="19" name="Group 18"/>
          <p:cNvGrpSpPr/>
          <p:nvPr/>
        </p:nvGrpSpPr>
        <p:grpSpPr>
          <a:xfrm>
            <a:off x="5201890" y="2109257"/>
            <a:ext cx="2453710" cy="1410251"/>
            <a:chOff x="2074346" y="5179508"/>
            <a:chExt cx="2453710" cy="1410251"/>
          </a:xfrm>
        </p:grpSpPr>
        <p:pic>
          <p:nvPicPr>
            <p:cNvPr id="8" name="Picture 7"/>
            <p:cNvPicPr>
              <a:picLocks noChangeAspect="1"/>
            </p:cNvPicPr>
            <p:nvPr/>
          </p:nvPicPr>
          <p:blipFill>
            <a:blip r:embed="rId2"/>
            <a:stretch>
              <a:fillRect/>
            </a:stretch>
          </p:blipFill>
          <p:spPr>
            <a:xfrm>
              <a:off x="2074346" y="5179508"/>
              <a:ext cx="2453710" cy="1410251"/>
            </a:xfrm>
            <a:prstGeom prst="rect">
              <a:avLst/>
            </a:prstGeom>
          </p:spPr>
        </p:pic>
        <p:sp>
          <p:nvSpPr>
            <p:cNvPr id="9" name="Oval 8"/>
            <p:cNvSpPr/>
            <p:nvPr/>
          </p:nvSpPr>
          <p:spPr bwMode="gray">
            <a:xfrm>
              <a:off x="2121444" y="6262803"/>
              <a:ext cx="336589"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4" name="Group 13"/>
          <p:cNvGrpSpPr/>
          <p:nvPr/>
        </p:nvGrpSpPr>
        <p:grpSpPr>
          <a:xfrm>
            <a:off x="1078778" y="5038476"/>
            <a:ext cx="1803207" cy="1284919"/>
            <a:chOff x="1931470" y="5038477"/>
            <a:chExt cx="1803207" cy="1284919"/>
          </a:xfrm>
        </p:grpSpPr>
        <p:pic>
          <p:nvPicPr>
            <p:cNvPr id="10" name="Picture 9"/>
            <p:cNvPicPr>
              <a:picLocks noChangeAspect="1"/>
            </p:cNvPicPr>
            <p:nvPr/>
          </p:nvPicPr>
          <p:blipFill>
            <a:blip r:embed="rId3"/>
            <a:stretch>
              <a:fillRect/>
            </a:stretch>
          </p:blipFill>
          <p:spPr>
            <a:xfrm>
              <a:off x="1931471" y="5038477"/>
              <a:ext cx="1803206" cy="1284919"/>
            </a:xfrm>
            <a:prstGeom prst="rect">
              <a:avLst/>
            </a:prstGeom>
          </p:spPr>
        </p:pic>
        <p:sp>
          <p:nvSpPr>
            <p:cNvPr id="11" name="Oval 10"/>
            <p:cNvSpPr/>
            <p:nvPr/>
          </p:nvSpPr>
          <p:spPr bwMode="gray">
            <a:xfrm>
              <a:off x="1931470" y="5680936"/>
              <a:ext cx="1535395" cy="224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79275" y="1976700"/>
            <a:ext cx="3541986" cy="1776267"/>
            <a:chOff x="379275" y="1976700"/>
            <a:chExt cx="3135425" cy="1512605"/>
          </a:xfrm>
        </p:grpSpPr>
        <p:pic>
          <p:nvPicPr>
            <p:cNvPr id="15" name="Picture 14"/>
            <p:cNvPicPr>
              <a:picLocks noChangeAspect="1"/>
            </p:cNvPicPr>
            <p:nvPr/>
          </p:nvPicPr>
          <p:blipFill>
            <a:blip r:embed="rId4"/>
            <a:stretch>
              <a:fillRect/>
            </a:stretch>
          </p:blipFill>
          <p:spPr>
            <a:xfrm>
              <a:off x="379275" y="1976700"/>
              <a:ext cx="3135425" cy="1512605"/>
            </a:xfrm>
            <a:prstGeom prst="rect">
              <a:avLst/>
            </a:prstGeom>
          </p:spPr>
        </p:pic>
        <p:sp>
          <p:nvSpPr>
            <p:cNvPr id="17" name="Oval 16"/>
            <p:cNvSpPr/>
            <p:nvPr/>
          </p:nvSpPr>
          <p:spPr bwMode="gray">
            <a:xfrm>
              <a:off x="927488" y="2039545"/>
              <a:ext cx="413258" cy="23803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67601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an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“Events” tab click “Add Event”</a:t>
            </a:r>
          </a:p>
          <a:p>
            <a:endParaRPr lang="en-US" dirty="0"/>
          </a:p>
          <a:p>
            <a:endParaRPr lang="en-US" dirty="0"/>
          </a:p>
          <a:p>
            <a:endParaRPr lang="en-US" dirty="0"/>
          </a:p>
          <a:p>
            <a:endParaRPr lang="en-US" dirty="0"/>
          </a:p>
          <a:p>
            <a:endParaRPr lang="en-US" dirty="0"/>
          </a:p>
          <a:p>
            <a:endParaRPr lang="en-US" dirty="0"/>
          </a:p>
          <a:p>
            <a:br>
              <a:rPr lang="en-US" dirty="0"/>
            </a:br>
            <a:r>
              <a:rPr lang="en-US" dirty="0"/>
              <a:t>Fill in name, description, venue, start and end date</a:t>
            </a:r>
          </a:p>
          <a:p>
            <a:pPr lvl="1"/>
            <a:r>
              <a:rPr lang="en-US" dirty="0"/>
              <a:t>A default course area</a:t>
            </a:r>
          </a:p>
          <a:p>
            <a:r>
              <a:rPr lang="en-US" dirty="0"/>
              <a:t>Press OK to create the event. Choose “Yes” to create</a:t>
            </a:r>
            <a:br>
              <a:rPr lang="en-US" dirty="0"/>
            </a:br>
            <a:r>
              <a:rPr lang="en-US" dirty="0"/>
              <a:t>Leaderboard Group</a:t>
            </a:r>
          </a:p>
        </p:txBody>
      </p:sp>
      <p:grpSp>
        <p:nvGrpSpPr>
          <p:cNvPr id="4" name="Group 3"/>
          <p:cNvGrpSpPr/>
          <p:nvPr/>
        </p:nvGrpSpPr>
        <p:grpSpPr>
          <a:xfrm>
            <a:off x="324000" y="1978100"/>
            <a:ext cx="3765556" cy="2829512"/>
            <a:chOff x="2844902" y="1692000"/>
            <a:chExt cx="4565748" cy="3472478"/>
          </a:xfrm>
        </p:grpSpPr>
        <p:pic>
          <p:nvPicPr>
            <p:cNvPr id="13" name="Picture 12"/>
            <p:cNvPicPr>
              <a:picLocks noChangeAspect="1"/>
            </p:cNvPicPr>
            <p:nvPr/>
          </p:nvPicPr>
          <p:blipFill>
            <a:blip r:embed="rId2"/>
            <a:stretch>
              <a:fillRect/>
            </a:stretch>
          </p:blipFill>
          <p:spPr>
            <a:xfrm>
              <a:off x="2844902" y="1692000"/>
              <a:ext cx="4565748" cy="3472478"/>
            </a:xfrm>
            <a:prstGeom prst="rect">
              <a:avLst/>
            </a:prstGeom>
          </p:spPr>
        </p:pic>
        <p:sp>
          <p:nvSpPr>
            <p:cNvPr id="16" name="Oval 15"/>
            <p:cNvSpPr/>
            <p:nvPr/>
          </p:nvSpPr>
          <p:spPr bwMode="gray">
            <a:xfrm>
              <a:off x="3892569" y="2187829"/>
              <a:ext cx="511137" cy="1963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5" name="Picture 4"/>
          <p:cNvPicPr>
            <a:picLocks noChangeAspect="1"/>
          </p:cNvPicPr>
          <p:nvPr/>
        </p:nvPicPr>
        <p:blipFill>
          <a:blip r:embed="rId3"/>
          <a:stretch>
            <a:fillRect/>
          </a:stretch>
        </p:blipFill>
        <p:spPr>
          <a:xfrm>
            <a:off x="4953608" y="1978100"/>
            <a:ext cx="3612041" cy="2829512"/>
          </a:xfrm>
          <a:prstGeom prst="rect">
            <a:avLst/>
          </a:prstGeom>
        </p:spPr>
      </p:pic>
      <p:sp>
        <p:nvSpPr>
          <p:cNvPr id="22" name="Oval 21"/>
          <p:cNvSpPr/>
          <p:nvPr/>
        </p:nvSpPr>
        <p:spPr bwMode="gray">
          <a:xfrm>
            <a:off x="4953608" y="2305634"/>
            <a:ext cx="3225504" cy="66756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4"/>
          <a:stretch>
            <a:fillRect/>
          </a:stretch>
        </p:blipFill>
        <p:spPr>
          <a:xfrm>
            <a:off x="6010465" y="5715199"/>
            <a:ext cx="2555184" cy="657401"/>
          </a:xfrm>
          <a:prstGeom prst="rect">
            <a:avLst/>
          </a:prstGeom>
        </p:spPr>
      </p:pic>
      <p:sp>
        <p:nvSpPr>
          <p:cNvPr id="14" name="Oval 13"/>
          <p:cNvSpPr/>
          <p:nvPr/>
        </p:nvSpPr>
        <p:spPr bwMode="gray">
          <a:xfrm>
            <a:off x="6054067" y="6086651"/>
            <a:ext cx="335513" cy="1851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24419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A “Leaderboard Group” can describe</a:t>
            </a:r>
          </a:p>
          <a:p>
            <a:pPr lvl="1"/>
            <a:r>
              <a:rPr lang="en-US" dirty="0"/>
              <a:t>A part of a larger event (e.g., “International Classes” at “</a:t>
            </a:r>
            <a:r>
              <a:rPr lang="en-US" dirty="0" err="1"/>
              <a:t>Kieler</a:t>
            </a:r>
            <a:r>
              <a:rPr lang="en-US" dirty="0"/>
              <a:t> </a:t>
            </a:r>
            <a:r>
              <a:rPr lang="en-US" dirty="0" err="1"/>
              <a:t>Woche</a:t>
            </a:r>
            <a:r>
              <a:rPr lang="en-US" dirty="0"/>
              <a:t>”)</a:t>
            </a:r>
          </a:p>
          <a:p>
            <a:pPr lvl="1"/>
            <a:r>
              <a:rPr lang="en-US" dirty="0"/>
              <a:t>A series of events, such as for a league (Extreme Sailing Series, Bundesliga)</a:t>
            </a:r>
          </a:p>
          <a:p>
            <a:pPr marL="0" lvl="1" indent="0">
              <a:buNone/>
            </a:pPr>
            <a:r>
              <a:rPr lang="en-US" dirty="0"/>
              <a:t>Needed also for single-class, single event set-ups</a:t>
            </a:r>
          </a:p>
          <a:p>
            <a:r>
              <a:rPr lang="en-US" dirty="0"/>
              <a:t>Optionally adjust the fields</a:t>
            </a:r>
          </a:p>
          <a:p>
            <a:pPr lvl="1"/>
            <a:r>
              <a:rPr lang="en-US" dirty="0"/>
              <a:t>Name (has to be globally unique)</a:t>
            </a:r>
          </a:p>
          <a:p>
            <a:pPr lvl="1"/>
            <a:r>
              <a:rPr lang="en-US" dirty="0"/>
              <a:t>Description</a:t>
            </a:r>
          </a:p>
          <a:p>
            <a:r>
              <a:rPr lang="en-US" dirty="0"/>
              <a:t>Optionally fill in a (usually shorter) display name</a:t>
            </a:r>
          </a:p>
          <a:p>
            <a:r>
              <a:rPr lang="en-US" dirty="0"/>
              <a:t>Press OK</a:t>
            </a:r>
          </a:p>
          <a:p>
            <a:pPr lvl="1"/>
            <a:r>
              <a:rPr lang="en-US" dirty="0"/>
              <a:t>The Leaderboard group is created and added to</a:t>
            </a:r>
            <a:br>
              <a:rPr lang="en-US" dirty="0"/>
            </a:br>
            <a:r>
              <a:rPr lang="en-US" dirty="0"/>
              <a:t>the new event</a:t>
            </a:r>
          </a:p>
        </p:txBody>
      </p:sp>
      <p:pic>
        <p:nvPicPr>
          <p:cNvPr id="4" name="Picture 3"/>
          <p:cNvPicPr>
            <a:picLocks noChangeAspect="1"/>
          </p:cNvPicPr>
          <p:nvPr/>
        </p:nvPicPr>
        <p:blipFill>
          <a:blip r:embed="rId2"/>
          <a:stretch>
            <a:fillRect/>
          </a:stretch>
        </p:blipFill>
        <p:spPr>
          <a:xfrm>
            <a:off x="5759820" y="2814112"/>
            <a:ext cx="3058894" cy="2370280"/>
          </a:xfrm>
          <a:prstGeom prst="rect">
            <a:avLst/>
          </a:prstGeom>
        </p:spPr>
      </p:pic>
      <p:sp>
        <p:nvSpPr>
          <p:cNvPr id="13" name="Oval 12"/>
          <p:cNvSpPr/>
          <p:nvPr/>
        </p:nvSpPr>
        <p:spPr bwMode="gray">
          <a:xfrm>
            <a:off x="5818455" y="4845750"/>
            <a:ext cx="369172" cy="20284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5754288" y="2918457"/>
            <a:ext cx="3225504" cy="16872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4211959" y="5581104"/>
            <a:ext cx="4606755" cy="725399"/>
          </a:xfrm>
          <a:prstGeom prst="rect">
            <a:avLst/>
          </a:prstGeom>
        </p:spPr>
      </p:pic>
    </p:spTree>
    <p:extLst>
      <p:ext uri="{BB962C8B-B14F-4D97-AF65-F5344CB8AC3E}">
        <p14:creationId xmlns:p14="http://schemas.microsoft.com/office/powerpoint/2010/main" val="124913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stretch/>
        </p:blipFill>
        <p:spPr>
          <a:xfrm>
            <a:off x="5932805" y="1332244"/>
            <a:ext cx="2339640" cy="676800"/>
          </a:xfrm>
          <a:prstGeom prst="rect">
            <a:avLst/>
          </a:prstGeom>
          <a:ln>
            <a:noFill/>
          </a:ln>
        </p:spPr>
      </p:pic>
      <p:sp>
        <p:nvSpPr>
          <p:cNvPr id="2" name="Title 1"/>
          <p:cNvSpPr>
            <a:spLocks noGrp="1"/>
          </p:cNvSpPr>
          <p:nvPr>
            <p:ph type="title"/>
          </p:nvPr>
        </p:nvSpPr>
        <p:spPr/>
        <p:txBody>
          <a:bodyPr/>
          <a:lstStyle/>
          <a:p>
            <a:r>
              <a:rPr lang="en-US" dirty="0"/>
              <a:t>Adding a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de-DE" spc="-1" dirty="0" err="1">
                <a:solidFill>
                  <a:srgbClr val="000000"/>
                </a:solidFill>
                <a:uFill>
                  <a:solidFill>
                    <a:srgbClr val="FFFFFF"/>
                  </a:solidFill>
                </a:uFill>
              </a:rPr>
              <a:t>Choose</a:t>
            </a:r>
            <a:r>
              <a:rPr lang="de-DE" spc="-1" dirty="0">
                <a:solidFill>
                  <a:srgbClr val="000000"/>
                </a:solidFill>
                <a:uFill>
                  <a:solidFill>
                    <a:srgbClr val="FFFFFF"/>
                  </a:solidFill>
                </a:uFill>
              </a:rPr>
              <a:t> “Yes” </a:t>
            </a:r>
            <a:r>
              <a:rPr lang="de-DE" spc="-1" dirty="0" err="1">
                <a:solidFill>
                  <a:srgbClr val="000000"/>
                </a:solidFill>
                <a:uFill>
                  <a:solidFill>
                    <a:srgbClr val="FFFFFF"/>
                  </a:solidFill>
                </a:uFill>
              </a:rPr>
              <a:t>to</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create</a:t>
            </a:r>
            <a:r>
              <a:rPr lang="de-DE" spc="-1" dirty="0">
                <a:solidFill>
                  <a:srgbClr val="000000"/>
                </a:solidFill>
                <a:uFill>
                  <a:solidFill>
                    <a:srgbClr val="FFFFFF"/>
                  </a:solidFill>
                </a:uFill>
              </a:rPr>
              <a:t> a </a:t>
            </a:r>
            <a:r>
              <a:rPr lang="de-DE" spc="-1" dirty="0" err="1">
                <a:solidFill>
                  <a:srgbClr val="000000"/>
                </a:solidFill>
                <a:uFill>
                  <a:solidFill>
                    <a:srgbClr val="FFFFFF"/>
                  </a:solidFill>
                </a:uFill>
              </a:rPr>
              <a:t>default</a:t>
            </a:r>
            <a:r>
              <a:rPr lang="de-DE" spc="-1" dirty="0">
                <a:solidFill>
                  <a:srgbClr val="000000"/>
                </a:solidFill>
                <a:uFill>
                  <a:solidFill>
                    <a:srgbClr val="FFFFFF"/>
                  </a:solidFill>
                </a:uFill>
              </a:rPr>
              <a:t> Regatta</a:t>
            </a:r>
            <a:endParaRPr lang="de-DE" b="1" spc="-1" dirty="0">
              <a:solidFill>
                <a:srgbClr val="000000"/>
              </a:solidFill>
              <a:uFill>
                <a:solidFill>
                  <a:srgbClr val="FFFFFF"/>
                </a:solidFill>
              </a:uFill>
            </a:endParaRPr>
          </a:p>
          <a:p>
            <a:r>
              <a:rPr lang="de-DE" spc="-1" dirty="0" err="1">
                <a:solidFill>
                  <a:srgbClr val="000000"/>
                </a:solidFill>
                <a:uFill>
                  <a:solidFill>
                    <a:srgbClr val="FFFFFF"/>
                  </a:solidFill>
                </a:uFill>
              </a:rPr>
              <a:t>Fill</a:t>
            </a:r>
            <a:r>
              <a:rPr lang="de-DE" spc="-1" dirty="0">
                <a:solidFill>
                  <a:srgbClr val="000000"/>
                </a:solidFill>
                <a:uFill>
                  <a:solidFill>
                    <a:srgbClr val="FFFFFF"/>
                  </a:solidFill>
                </a:uFill>
              </a:rPr>
              <a:t> in </a:t>
            </a:r>
            <a:r>
              <a:rPr lang="de-DE" spc="-1" dirty="0" err="1">
                <a:solidFill>
                  <a:srgbClr val="000000"/>
                </a:solidFill>
                <a:uFill>
                  <a:solidFill>
                    <a:srgbClr val="FFFFFF"/>
                  </a:solidFill>
                </a:uFill>
              </a:rPr>
              <a:t>the</a:t>
            </a:r>
            <a:r>
              <a:rPr lang="de-DE" spc="-1" dirty="0">
                <a:solidFill>
                  <a:srgbClr val="000000"/>
                </a:solidFill>
                <a:uFill>
                  <a:solidFill>
                    <a:srgbClr val="FFFFFF"/>
                  </a:solidFill>
                </a:uFill>
              </a:rPr>
              <a:t> </a:t>
            </a:r>
            <a:r>
              <a:rPr lang="de-DE" spc="-1" dirty="0" err="1">
                <a:solidFill>
                  <a:srgbClr val="000000"/>
                </a:solidFill>
                <a:uFill>
                  <a:solidFill>
                    <a:srgbClr val="FFFFFF"/>
                  </a:solidFill>
                </a:uFill>
              </a:rPr>
              <a:t>fields</a:t>
            </a:r>
            <a:endParaRPr lang="en-US" dirty="0"/>
          </a:p>
          <a:p>
            <a:pPr lvl="1"/>
            <a:r>
              <a:rPr lang="en-US" dirty="0"/>
              <a:t>Name</a:t>
            </a:r>
          </a:p>
          <a:p>
            <a:pPr lvl="1"/>
            <a:r>
              <a:rPr lang="en-US" dirty="0"/>
              <a:t>Boat Class</a:t>
            </a:r>
          </a:p>
          <a:p>
            <a:pPr lvl="1"/>
            <a:r>
              <a:rPr lang="en-US" dirty="0"/>
              <a:t>Event (select the one created before)</a:t>
            </a:r>
          </a:p>
          <a:p>
            <a:pPr lvl="1"/>
            <a:r>
              <a:rPr lang="en-US" dirty="0"/>
              <a:t>Course Area (select the auto-created “Default”)</a:t>
            </a:r>
          </a:p>
          <a:p>
            <a:r>
              <a:rPr lang="en-US" dirty="0"/>
              <a:t>Press OK</a:t>
            </a:r>
          </a:p>
          <a:p>
            <a:r>
              <a:rPr lang="en-US" dirty="0"/>
              <a:t>Press OK on the “Add Regatta…” dialog</a:t>
            </a:r>
          </a:p>
          <a:p>
            <a:r>
              <a:rPr lang="en-US" dirty="0"/>
              <a:t>In the popup “Create default regatta leaderboard” press “Yes”</a:t>
            </a:r>
          </a:p>
          <a:p>
            <a:pPr lvl="1"/>
            <a:r>
              <a:rPr lang="en-US" dirty="0"/>
              <a:t>The regatta has one series with one fleet and no races yet</a:t>
            </a:r>
          </a:p>
        </p:txBody>
      </p:sp>
      <p:sp>
        <p:nvSpPr>
          <p:cNvPr id="14" name="Oval 13"/>
          <p:cNvSpPr/>
          <p:nvPr/>
        </p:nvSpPr>
        <p:spPr bwMode="gray">
          <a:xfrm>
            <a:off x="5988881" y="1673671"/>
            <a:ext cx="488054" cy="19290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9" name="Group 8"/>
          <p:cNvGrpSpPr/>
          <p:nvPr/>
        </p:nvGrpSpPr>
        <p:grpSpPr>
          <a:xfrm>
            <a:off x="6705683" y="4860006"/>
            <a:ext cx="2113031" cy="706525"/>
            <a:chOff x="7070909" y="4869957"/>
            <a:chExt cx="1672924" cy="559368"/>
          </a:xfrm>
        </p:grpSpPr>
        <p:pic>
          <p:nvPicPr>
            <p:cNvPr id="8" name="Picture 7"/>
            <p:cNvPicPr>
              <a:picLocks noChangeAspect="1"/>
            </p:cNvPicPr>
            <p:nvPr/>
          </p:nvPicPr>
          <p:blipFill>
            <a:blip r:embed="rId3"/>
            <a:stretch>
              <a:fillRect/>
            </a:stretch>
          </p:blipFill>
          <p:spPr>
            <a:xfrm>
              <a:off x="7070909" y="4869957"/>
              <a:ext cx="1672924" cy="559368"/>
            </a:xfrm>
            <a:prstGeom prst="rect">
              <a:avLst/>
            </a:prstGeom>
          </p:spPr>
        </p:pic>
        <p:sp>
          <p:nvSpPr>
            <p:cNvPr id="19" name="Oval 18"/>
            <p:cNvSpPr/>
            <p:nvPr/>
          </p:nvSpPr>
          <p:spPr bwMode="gray">
            <a:xfrm>
              <a:off x="7070909" y="5149641"/>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6" name="Picture 5"/>
          <p:cNvPicPr>
            <a:picLocks noChangeAspect="1"/>
          </p:cNvPicPr>
          <p:nvPr/>
        </p:nvPicPr>
        <p:blipFill>
          <a:blip r:embed="rId4"/>
          <a:stretch>
            <a:fillRect/>
          </a:stretch>
        </p:blipFill>
        <p:spPr>
          <a:xfrm>
            <a:off x="5568281" y="2177466"/>
            <a:ext cx="3250433" cy="2207025"/>
          </a:xfrm>
          <a:prstGeom prst="rect">
            <a:avLst/>
          </a:prstGeom>
        </p:spPr>
      </p:pic>
      <p:sp>
        <p:nvSpPr>
          <p:cNvPr id="12" name="Oval 11"/>
          <p:cNvSpPr/>
          <p:nvPr/>
        </p:nvSpPr>
        <p:spPr bwMode="gray">
          <a:xfrm>
            <a:off x="5610691" y="4158790"/>
            <a:ext cx="229330" cy="1402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6574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Introduction to SAP Sailing Analytics</a:t>
            </a:r>
          </a:p>
          <a:p>
            <a:pPr lvl="2"/>
            <a:r>
              <a:rPr lang="en-US" dirty="0"/>
              <a:t>Overview Functions, Features, and Architecture</a:t>
            </a:r>
          </a:p>
          <a:p>
            <a:pPr lvl="1"/>
            <a:r>
              <a:rPr lang="en-US" dirty="0"/>
              <a:t>First Steps in the Administration Console</a:t>
            </a:r>
          </a:p>
          <a:p>
            <a:pPr lvl="2"/>
            <a:r>
              <a:rPr lang="en-US" dirty="0"/>
              <a:t>Enabling Users</a:t>
            </a:r>
          </a:p>
          <a:p>
            <a:pPr lvl="2"/>
            <a:r>
              <a:rPr lang="en-US" dirty="0"/>
              <a:t>Creating an Event</a:t>
            </a:r>
          </a:p>
          <a:p>
            <a:pPr lvl="2"/>
            <a:r>
              <a:rPr lang="en-US" dirty="0"/>
              <a:t>Adding a Simple Regatta with a Leaderboard</a:t>
            </a:r>
          </a:p>
          <a:p>
            <a:pPr lvl="2"/>
            <a:r>
              <a:rPr lang="en-US" dirty="0"/>
              <a:t>Adding Competitors</a:t>
            </a:r>
          </a:p>
          <a:p>
            <a:pPr lvl="2"/>
            <a:r>
              <a:rPr lang="en-US" dirty="0"/>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9604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Linking Regatta Leaderboard to Event Leaderboard Group</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Press OK on the popup dialog that</a:t>
            </a:r>
            <a:br>
              <a:rPr lang="en-US" dirty="0"/>
            </a:br>
            <a:r>
              <a:rPr lang="en-US" dirty="0"/>
              <a:t>suggests to link the regatta leaderboard</a:t>
            </a:r>
            <a:br>
              <a:rPr lang="en-US" dirty="0"/>
            </a:br>
            <a:r>
              <a:rPr lang="en-US" dirty="0"/>
              <a:t>to the event’s leaderboard group</a:t>
            </a:r>
          </a:p>
        </p:txBody>
      </p:sp>
      <p:grpSp>
        <p:nvGrpSpPr>
          <p:cNvPr id="8" name="Group 7"/>
          <p:cNvGrpSpPr/>
          <p:nvPr/>
        </p:nvGrpSpPr>
        <p:grpSpPr>
          <a:xfrm>
            <a:off x="5704039" y="1692000"/>
            <a:ext cx="3114675" cy="1181100"/>
            <a:chOff x="6582505" y="4101631"/>
            <a:chExt cx="3114675" cy="1181100"/>
          </a:xfrm>
        </p:grpSpPr>
        <p:pic>
          <p:nvPicPr>
            <p:cNvPr id="6" name="Picture 5"/>
            <p:cNvPicPr>
              <a:picLocks noChangeAspect="1"/>
            </p:cNvPicPr>
            <p:nvPr/>
          </p:nvPicPr>
          <p:blipFill>
            <a:blip r:embed="rId2"/>
            <a:stretch>
              <a:fillRect/>
            </a:stretch>
          </p:blipFill>
          <p:spPr>
            <a:xfrm>
              <a:off x="6582505" y="4101631"/>
              <a:ext cx="3114675" cy="1181100"/>
            </a:xfrm>
            <a:prstGeom prst="rect">
              <a:avLst/>
            </a:prstGeom>
          </p:spPr>
        </p:pic>
        <p:sp>
          <p:nvSpPr>
            <p:cNvPr id="15" name="Oval 14"/>
            <p:cNvSpPr/>
            <p:nvPr/>
          </p:nvSpPr>
          <p:spPr bwMode="gray">
            <a:xfrm>
              <a:off x="6728180" y="4863710"/>
              <a:ext cx="397045" cy="25244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171011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Races to the Regatta</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Select regatta (</a:t>
            </a:r>
            <a:r>
              <a:rPr lang="en-US" dirty="0">
                <a:solidFill>
                  <a:srgbClr val="FF0000"/>
                </a:solidFill>
              </a:rPr>
              <a:t>1</a:t>
            </a:r>
            <a:r>
              <a:rPr lang="en-US" dirty="0"/>
              <a:t>)</a:t>
            </a:r>
          </a:p>
          <a:p>
            <a:r>
              <a:rPr lang="en-US" dirty="0"/>
              <a:t>Click “Edit” icon for Default series (</a:t>
            </a:r>
            <a:r>
              <a:rPr lang="en-US" dirty="0">
                <a:solidFill>
                  <a:srgbClr val="FF0000"/>
                </a:solidFill>
              </a:rPr>
              <a:t>2</a:t>
            </a:r>
            <a:r>
              <a:rPr lang="en-US" dirty="0"/>
              <a:t>)</a:t>
            </a:r>
          </a:p>
          <a:p>
            <a:r>
              <a:rPr lang="en-US" dirty="0"/>
              <a:t>In the “to” drop-down, select number</a:t>
            </a:r>
            <a:br>
              <a:rPr lang="en-US" dirty="0"/>
            </a:br>
            <a:r>
              <a:rPr lang="en-US" dirty="0"/>
              <a:t>of races to add (</a:t>
            </a:r>
            <a:r>
              <a:rPr lang="en-US" dirty="0">
                <a:solidFill>
                  <a:srgbClr val="FF0000"/>
                </a:solidFill>
              </a:rPr>
              <a:t>3</a:t>
            </a:r>
            <a:r>
              <a:rPr lang="en-US" dirty="0"/>
              <a:t>)</a:t>
            </a:r>
          </a:p>
          <a:p>
            <a:r>
              <a:rPr lang="en-US" dirty="0"/>
              <a:t>Click “Add” (</a:t>
            </a:r>
            <a:r>
              <a:rPr lang="en-US" dirty="0">
                <a:solidFill>
                  <a:srgbClr val="FF0000"/>
                </a:solidFill>
              </a:rPr>
              <a:t>4</a:t>
            </a:r>
            <a:r>
              <a:rPr lang="en-US" dirty="0"/>
              <a:t>)</a:t>
            </a:r>
          </a:p>
          <a:p>
            <a:r>
              <a:rPr lang="en-US" dirty="0"/>
              <a:t>Click “OK” (</a:t>
            </a:r>
            <a:r>
              <a:rPr lang="en-US" dirty="0">
                <a:solidFill>
                  <a:srgbClr val="FF0000"/>
                </a:solidFill>
              </a:rPr>
              <a:t>5</a:t>
            </a:r>
            <a:r>
              <a:rPr lang="en-US" dirty="0"/>
              <a:t>)</a:t>
            </a:r>
          </a:p>
          <a:p>
            <a:endParaRPr lang="en-US" dirty="0"/>
          </a:p>
        </p:txBody>
      </p:sp>
      <p:pic>
        <p:nvPicPr>
          <p:cNvPr id="6" name="Picture 5"/>
          <p:cNvPicPr>
            <a:picLocks noChangeAspect="1"/>
          </p:cNvPicPr>
          <p:nvPr/>
        </p:nvPicPr>
        <p:blipFill>
          <a:blip r:embed="rId2"/>
          <a:stretch>
            <a:fillRect/>
          </a:stretch>
        </p:blipFill>
        <p:spPr>
          <a:xfrm>
            <a:off x="4579300" y="1402074"/>
            <a:ext cx="4239414" cy="2092012"/>
          </a:xfrm>
          <a:prstGeom prst="rect">
            <a:avLst/>
          </a:prstGeom>
        </p:spPr>
      </p:pic>
      <p:sp>
        <p:nvSpPr>
          <p:cNvPr id="12" name="Oval 11"/>
          <p:cNvSpPr/>
          <p:nvPr/>
        </p:nvSpPr>
        <p:spPr bwMode="gray">
          <a:xfrm>
            <a:off x="4579300" y="1918557"/>
            <a:ext cx="211484" cy="17630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TextBox 16"/>
          <p:cNvSpPr txBox="1"/>
          <p:nvPr/>
        </p:nvSpPr>
        <p:spPr>
          <a:xfrm>
            <a:off x="4443117" y="1868211"/>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8493261" y="3321011"/>
            <a:ext cx="123416" cy="10658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8365021" y="323580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6660544" y="3625929"/>
            <a:ext cx="2158170" cy="1938981"/>
          </a:xfrm>
          <a:prstGeom prst="rect">
            <a:avLst/>
          </a:prstGeom>
        </p:spPr>
      </p:pic>
      <p:sp>
        <p:nvSpPr>
          <p:cNvPr id="16" name="Oval 15"/>
          <p:cNvSpPr/>
          <p:nvPr/>
        </p:nvSpPr>
        <p:spPr bwMode="gray">
          <a:xfrm>
            <a:off x="7413374" y="4783004"/>
            <a:ext cx="345002" cy="85394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TextBox 21"/>
          <p:cNvSpPr txBox="1"/>
          <p:nvPr/>
        </p:nvSpPr>
        <p:spPr>
          <a:xfrm>
            <a:off x="875459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4</a:t>
            </a:r>
            <a:endParaRPr lang="de-DE" sz="1800" kern="0" dirty="0" err="1">
              <a:solidFill>
                <a:srgbClr val="FF0000"/>
              </a:solidFill>
              <a:ea typeface="Arial Unicode MS" pitchFamily="34" charset="-128"/>
              <a:cs typeface="Arial Unicode MS" pitchFamily="34" charset="-128"/>
            </a:endParaRPr>
          </a:p>
        </p:txBody>
      </p:sp>
      <p:sp>
        <p:nvSpPr>
          <p:cNvPr id="23" name="TextBox 22"/>
          <p:cNvSpPr txBox="1"/>
          <p:nvPr/>
        </p:nvSpPr>
        <p:spPr>
          <a:xfrm>
            <a:off x="7285134" y="4754064"/>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3</a:t>
            </a:r>
            <a:endParaRPr lang="de-DE" sz="18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8415201" y="4787672"/>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TextBox 23"/>
          <p:cNvSpPr txBox="1"/>
          <p:nvPr/>
        </p:nvSpPr>
        <p:spPr>
          <a:xfrm>
            <a:off x="6999937" y="5085978"/>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5</a:t>
            </a:r>
            <a:endParaRPr lang="de-DE" sz="1800" kern="0" dirty="0" err="1">
              <a:solidFill>
                <a:srgbClr val="FF0000"/>
              </a:solidFill>
              <a:ea typeface="Arial Unicode MS" pitchFamily="34" charset="-128"/>
              <a:cs typeface="Arial Unicode MS" pitchFamily="34" charset="-128"/>
            </a:endParaRPr>
          </a:p>
        </p:txBody>
      </p:sp>
      <p:sp>
        <p:nvSpPr>
          <p:cNvPr id="25" name="Oval 24"/>
          <p:cNvSpPr/>
          <p:nvPr/>
        </p:nvSpPr>
        <p:spPr bwMode="gray">
          <a:xfrm>
            <a:off x="6660544" y="5119586"/>
            <a:ext cx="314266" cy="2209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a:stretch>
            <a:fillRect/>
          </a:stretch>
        </p:blipFill>
        <p:spPr>
          <a:xfrm>
            <a:off x="1750905" y="5988855"/>
            <a:ext cx="5165998" cy="392489"/>
          </a:xfrm>
          <a:prstGeom prst="rect">
            <a:avLst/>
          </a:prstGeom>
        </p:spPr>
      </p:pic>
      <p:sp>
        <p:nvSpPr>
          <p:cNvPr id="26" name="Oval 25"/>
          <p:cNvSpPr/>
          <p:nvPr/>
        </p:nvSpPr>
        <p:spPr bwMode="gray">
          <a:xfrm>
            <a:off x="2431677" y="6132985"/>
            <a:ext cx="816406" cy="26557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6629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Enjoy Event Web Site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In the ”Events” tab click on event name link</a:t>
            </a:r>
          </a:p>
          <a:p>
            <a:endParaRPr lang="en-US" dirty="0"/>
          </a:p>
          <a:p>
            <a:endParaRPr lang="en-US" dirty="0"/>
          </a:p>
          <a:p>
            <a:endParaRPr lang="en-US" dirty="0"/>
          </a:p>
          <a:p>
            <a:endParaRPr lang="en-US" dirty="0"/>
          </a:p>
          <a:p>
            <a:r>
              <a:rPr lang="en-US" dirty="0"/>
              <a:t>This opens the event web site</a:t>
            </a:r>
          </a:p>
          <a:p>
            <a:pPr lvl="1"/>
            <a:r>
              <a:rPr lang="en-US" dirty="0"/>
              <a:t>Overview shows regatta</a:t>
            </a:r>
          </a:p>
          <a:p>
            <a:pPr lvl="1"/>
            <a:r>
              <a:rPr lang="en-US" dirty="0"/>
              <a:t>Generic event logo</a:t>
            </a:r>
          </a:p>
          <a:p>
            <a:pPr lvl="1"/>
            <a:r>
              <a:rPr lang="en-US" dirty="0"/>
              <a:t>Generic event stage image</a:t>
            </a:r>
          </a:p>
          <a:p>
            <a:pPr lvl="1"/>
            <a:r>
              <a:rPr lang="en-US" dirty="0"/>
              <a:t>Empty leaderboard with columns for races</a:t>
            </a:r>
          </a:p>
        </p:txBody>
      </p:sp>
      <p:pic>
        <p:nvPicPr>
          <p:cNvPr id="6" name="Picture 5"/>
          <p:cNvPicPr>
            <a:picLocks noChangeAspect="1"/>
          </p:cNvPicPr>
          <p:nvPr/>
        </p:nvPicPr>
        <p:blipFill>
          <a:blip r:embed="rId2"/>
          <a:stretch>
            <a:fillRect/>
          </a:stretch>
        </p:blipFill>
        <p:spPr>
          <a:xfrm>
            <a:off x="5566832" y="1353197"/>
            <a:ext cx="3251882" cy="2254712"/>
          </a:xfrm>
          <a:prstGeom prst="rect">
            <a:avLst/>
          </a:prstGeom>
        </p:spPr>
      </p:pic>
      <p:pic>
        <p:nvPicPr>
          <p:cNvPr id="8" name="Picture 7"/>
          <p:cNvPicPr>
            <a:picLocks noChangeAspect="1"/>
          </p:cNvPicPr>
          <p:nvPr/>
        </p:nvPicPr>
        <p:blipFill>
          <a:blip r:embed="rId3"/>
          <a:stretch>
            <a:fillRect/>
          </a:stretch>
        </p:blipFill>
        <p:spPr>
          <a:xfrm>
            <a:off x="5566832" y="3881106"/>
            <a:ext cx="3251882" cy="2254712"/>
          </a:xfrm>
          <a:prstGeom prst="rect">
            <a:avLst/>
          </a:prstGeom>
        </p:spPr>
      </p:pic>
      <p:pic>
        <p:nvPicPr>
          <p:cNvPr id="10" name="Picture 9"/>
          <p:cNvPicPr>
            <a:picLocks noChangeAspect="1"/>
          </p:cNvPicPr>
          <p:nvPr/>
        </p:nvPicPr>
        <p:blipFill>
          <a:blip r:embed="rId4"/>
          <a:stretch>
            <a:fillRect/>
          </a:stretch>
        </p:blipFill>
        <p:spPr>
          <a:xfrm>
            <a:off x="979060" y="2109553"/>
            <a:ext cx="3166596" cy="1357113"/>
          </a:xfrm>
          <a:prstGeom prst="rect">
            <a:avLst/>
          </a:prstGeom>
        </p:spPr>
      </p:pic>
      <p:sp>
        <p:nvSpPr>
          <p:cNvPr id="18" name="Oval 17"/>
          <p:cNvSpPr/>
          <p:nvPr/>
        </p:nvSpPr>
        <p:spPr bwMode="gray">
          <a:xfrm>
            <a:off x="2088542" y="2866615"/>
            <a:ext cx="390997" cy="19073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9" name="Picture 18"/>
          <p:cNvPicPr>
            <a:picLocks noChangeAspect="1"/>
          </p:cNvPicPr>
          <p:nvPr/>
        </p:nvPicPr>
        <p:blipFill>
          <a:blip r:embed="rId5"/>
          <a:stretch>
            <a:fillRect/>
          </a:stretch>
        </p:blipFill>
        <p:spPr>
          <a:xfrm>
            <a:off x="2866967" y="5523818"/>
            <a:ext cx="2064062" cy="986596"/>
          </a:xfrm>
          <a:prstGeom prst="rect">
            <a:avLst/>
          </a:prstGeom>
        </p:spPr>
      </p:pic>
    </p:spTree>
    <p:extLst>
      <p:ext uri="{BB962C8B-B14F-4D97-AF65-F5344CB8AC3E}">
        <p14:creationId xmlns:p14="http://schemas.microsoft.com/office/powerpoint/2010/main" val="3702534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t>Go to </a:t>
            </a:r>
            <a:r>
              <a:rPr lang="en-US" dirty="0" err="1"/>
              <a:t>Connectors</a:t>
            </a:r>
            <a:r>
              <a:rPr lang="en-US" dirty="0" err="1">
                <a:sym typeface="Wingdings" panose="05000000000000000000" pitchFamily="2" charset="2"/>
              </a:rPr>
              <a:t>Smartphone</a:t>
            </a:r>
            <a:r>
              <a:rPr lang="en-US" dirty="0">
                <a:sym typeface="Wingdings" panose="05000000000000000000" pitchFamily="2" charset="2"/>
              </a:rPr>
              <a:t> Tracking</a:t>
            </a:r>
          </a:p>
          <a:p>
            <a:endParaRPr lang="en-US" dirty="0">
              <a:sym typeface="Wingdings" panose="05000000000000000000" pitchFamily="2" charset="2"/>
            </a:endParaRPr>
          </a:p>
          <a:p>
            <a:r>
              <a:rPr lang="en-US" dirty="0">
                <a:sym typeface="Wingdings" panose="05000000000000000000" pitchFamily="2" charset="2"/>
              </a:rPr>
              <a:t>Click “Competitor Registrations”     icon for leaderboard</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“Add Competitor” and fill in at least</a:t>
            </a:r>
          </a:p>
          <a:p>
            <a:pPr lvl="1"/>
            <a:r>
              <a:rPr lang="en-US" dirty="0"/>
              <a:t>Name</a:t>
            </a:r>
          </a:p>
          <a:p>
            <a:pPr lvl="1"/>
            <a:r>
              <a:rPr lang="en-US" dirty="0"/>
              <a:t>Sail number</a:t>
            </a:r>
          </a:p>
          <a:p>
            <a:pPr lvl="1"/>
            <a:r>
              <a:rPr lang="en-US" dirty="0"/>
              <a:t>Nationality</a:t>
            </a:r>
          </a:p>
          <a:p>
            <a:pPr lvl="1"/>
            <a:r>
              <a:rPr lang="en-US" dirty="0"/>
              <a:t>E-Mail (if you want to invite the competitor to smartphone tracking later)</a:t>
            </a:r>
          </a:p>
          <a:p>
            <a:pPr lvl="1"/>
            <a:r>
              <a:rPr lang="en-US" dirty="0"/>
              <a:t>Boat Class (pre-filled from regatta data)</a:t>
            </a:r>
          </a:p>
        </p:txBody>
      </p:sp>
      <p:grpSp>
        <p:nvGrpSpPr>
          <p:cNvPr id="7" name="Group 6"/>
          <p:cNvGrpSpPr/>
          <p:nvPr/>
        </p:nvGrpSpPr>
        <p:grpSpPr>
          <a:xfrm>
            <a:off x="5289263" y="1257612"/>
            <a:ext cx="3529451" cy="1332564"/>
            <a:chOff x="1171575" y="2143963"/>
            <a:chExt cx="3529451" cy="1332564"/>
          </a:xfrm>
        </p:grpSpPr>
        <p:pic>
          <p:nvPicPr>
            <p:cNvPr id="4" name="Picture 3"/>
            <p:cNvPicPr>
              <a:picLocks noChangeAspect="1"/>
            </p:cNvPicPr>
            <p:nvPr/>
          </p:nvPicPr>
          <p:blipFill>
            <a:blip r:embed="rId2"/>
            <a:stretch>
              <a:fillRect/>
            </a:stretch>
          </p:blipFill>
          <p:spPr>
            <a:xfrm>
              <a:off x="1171575" y="2176463"/>
              <a:ext cx="3529451" cy="1300064"/>
            </a:xfrm>
            <a:prstGeom prst="rect">
              <a:avLst/>
            </a:prstGeom>
          </p:spPr>
        </p:pic>
        <p:sp>
          <p:nvSpPr>
            <p:cNvPr id="18" name="Oval 17"/>
            <p:cNvSpPr/>
            <p:nvPr/>
          </p:nvSpPr>
          <p:spPr bwMode="gray">
            <a:xfrm>
              <a:off x="1247069" y="2961982"/>
              <a:ext cx="55368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Oval 10"/>
            <p:cNvSpPr/>
            <p:nvPr/>
          </p:nvSpPr>
          <p:spPr bwMode="gray">
            <a:xfrm>
              <a:off x="3989626" y="2143963"/>
              <a:ext cx="71140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3169547" y="2826495"/>
              <a:ext cx="123416" cy="1915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9" name="Group 8"/>
          <p:cNvGrpSpPr/>
          <p:nvPr/>
        </p:nvGrpSpPr>
        <p:grpSpPr>
          <a:xfrm>
            <a:off x="687355" y="2838320"/>
            <a:ext cx="7633965" cy="1386167"/>
            <a:chOff x="507841" y="4170150"/>
            <a:chExt cx="7633965" cy="1386167"/>
          </a:xfrm>
        </p:grpSpPr>
        <p:pic>
          <p:nvPicPr>
            <p:cNvPr id="5" name="Picture 4"/>
            <p:cNvPicPr>
              <a:picLocks noChangeAspect="1"/>
            </p:cNvPicPr>
            <p:nvPr/>
          </p:nvPicPr>
          <p:blipFill>
            <a:blip r:embed="rId3"/>
            <a:stretch>
              <a:fillRect/>
            </a:stretch>
          </p:blipFill>
          <p:spPr>
            <a:xfrm>
              <a:off x="507842" y="4170150"/>
              <a:ext cx="7633964" cy="1386167"/>
            </a:xfrm>
            <a:prstGeom prst="rect">
              <a:avLst/>
            </a:prstGeom>
          </p:spPr>
        </p:pic>
        <p:sp>
          <p:nvSpPr>
            <p:cNvPr id="13" name="Oval 12"/>
            <p:cNvSpPr/>
            <p:nvPr/>
          </p:nvSpPr>
          <p:spPr bwMode="gray">
            <a:xfrm>
              <a:off x="507841" y="4258784"/>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4" name="Picture 13"/>
          <p:cNvPicPr>
            <a:picLocks noChangeAspect="1"/>
          </p:cNvPicPr>
          <p:nvPr/>
        </p:nvPicPr>
        <p:blipFill>
          <a:blip r:embed="rId4"/>
          <a:stretch>
            <a:fillRect/>
          </a:stretch>
        </p:blipFill>
        <p:spPr>
          <a:xfrm>
            <a:off x="6296054" y="4224487"/>
            <a:ext cx="2567455" cy="1464942"/>
          </a:xfrm>
          <a:prstGeom prst="rect">
            <a:avLst/>
          </a:prstGeom>
        </p:spPr>
      </p:pic>
      <p:pic>
        <p:nvPicPr>
          <p:cNvPr id="15" name="Picture 14"/>
          <p:cNvPicPr>
            <a:picLocks noChangeAspect="1"/>
          </p:cNvPicPr>
          <p:nvPr/>
        </p:nvPicPr>
        <p:blipFill>
          <a:blip r:embed="rId5"/>
          <a:stretch>
            <a:fillRect/>
          </a:stretch>
        </p:blipFill>
        <p:spPr>
          <a:xfrm>
            <a:off x="3605534" y="2590176"/>
            <a:ext cx="171450" cy="209550"/>
          </a:xfrm>
          <a:prstGeom prst="rect">
            <a:avLst/>
          </a:prstGeom>
        </p:spPr>
      </p:pic>
    </p:spTree>
    <p:extLst>
      <p:ext uri="{BB962C8B-B14F-4D97-AF65-F5344CB8AC3E}">
        <p14:creationId xmlns:p14="http://schemas.microsoft.com/office/powerpoint/2010/main" val="3406769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Competitors (2)</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Add more competitors, as required</a:t>
            </a:r>
          </a:p>
          <a:p>
            <a:r>
              <a:rPr lang="en-US" dirty="0">
                <a:sym typeface="Wingdings" panose="05000000000000000000" pitchFamily="2" charset="2"/>
              </a:rPr>
              <a:t>Add existing competitors</a:t>
            </a:r>
          </a:p>
          <a:p>
            <a:pPr lvl="1"/>
            <a:r>
              <a:rPr lang="en-US" dirty="0">
                <a:sym typeface="Wingdings" panose="05000000000000000000" pitchFamily="2" charset="2"/>
              </a:rPr>
              <a:t>Select competitor in the right table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Press the “&lt;“ button to assign competitor to leaderboard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Leaderboard now shows the competitors</a:t>
            </a:r>
          </a:p>
          <a:p>
            <a:endParaRPr lang="en-US" dirty="0">
              <a:sym typeface="Wingdings" panose="05000000000000000000" pitchFamily="2" charset="2"/>
            </a:endParaRPr>
          </a:p>
        </p:txBody>
      </p:sp>
      <p:grpSp>
        <p:nvGrpSpPr>
          <p:cNvPr id="10" name="Group 9"/>
          <p:cNvGrpSpPr/>
          <p:nvPr/>
        </p:nvGrpSpPr>
        <p:grpSpPr>
          <a:xfrm>
            <a:off x="625653" y="3248339"/>
            <a:ext cx="7799261" cy="1585763"/>
            <a:chOff x="625653" y="3502339"/>
            <a:chExt cx="7799261" cy="1585763"/>
          </a:xfrm>
        </p:grpSpPr>
        <p:pic>
          <p:nvPicPr>
            <p:cNvPr id="8" name="Picture 7"/>
            <p:cNvPicPr>
              <a:picLocks noChangeAspect="1"/>
            </p:cNvPicPr>
            <p:nvPr/>
          </p:nvPicPr>
          <p:blipFill>
            <a:blip r:embed="rId2"/>
            <a:stretch>
              <a:fillRect/>
            </a:stretch>
          </p:blipFill>
          <p:spPr>
            <a:xfrm>
              <a:off x="625653" y="3502339"/>
              <a:ext cx="7799261" cy="1585763"/>
            </a:xfrm>
            <a:prstGeom prst="rect">
              <a:avLst/>
            </a:prstGeom>
          </p:spPr>
        </p:pic>
        <p:sp>
          <p:nvSpPr>
            <p:cNvPr id="12" name="Oval 11"/>
            <p:cNvSpPr/>
            <p:nvPr/>
          </p:nvSpPr>
          <p:spPr bwMode="gray">
            <a:xfrm>
              <a:off x="5761365" y="4395394"/>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593155" y="4184477"/>
              <a:ext cx="168210" cy="2214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5929575" y="4367636"/>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1</a:t>
              </a:r>
              <a:endParaRPr lang="de-DE" sz="18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5432942" y="4156719"/>
              <a:ext cx="12824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kern="0" dirty="0">
                  <a:solidFill>
                    <a:srgbClr val="FF0000"/>
                  </a:solidFill>
                  <a:ea typeface="Arial Unicode MS" pitchFamily="34" charset="-128"/>
                  <a:cs typeface="Arial Unicode MS" pitchFamily="34" charset="-128"/>
                </a:rPr>
                <a:t>2</a:t>
              </a:r>
              <a:endParaRPr lang="de-DE" sz="1800" kern="0" dirty="0" err="1">
                <a:solidFill>
                  <a:srgbClr val="FF0000"/>
                </a:solidFill>
                <a:ea typeface="Arial Unicode MS" pitchFamily="34" charset="-128"/>
                <a:cs typeface="Arial Unicode MS" pitchFamily="34" charset="-128"/>
              </a:endParaRPr>
            </a:p>
          </p:txBody>
        </p:sp>
      </p:grpSp>
      <p:pic>
        <p:nvPicPr>
          <p:cNvPr id="20" name="Picture 19"/>
          <p:cNvPicPr>
            <a:picLocks noChangeAspect="1"/>
          </p:cNvPicPr>
          <p:nvPr/>
        </p:nvPicPr>
        <p:blipFill>
          <a:blip r:embed="rId3"/>
          <a:stretch>
            <a:fillRect/>
          </a:stretch>
        </p:blipFill>
        <p:spPr>
          <a:xfrm>
            <a:off x="2237002" y="5368226"/>
            <a:ext cx="4388191" cy="966289"/>
          </a:xfrm>
          <a:prstGeom prst="rect">
            <a:avLst/>
          </a:prstGeom>
        </p:spPr>
      </p:pic>
    </p:spTree>
    <p:extLst>
      <p:ext uri="{BB962C8B-B14F-4D97-AF65-F5344CB8AC3E}">
        <p14:creationId xmlns:p14="http://schemas.microsoft.com/office/powerpoint/2010/main" val="124519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Scores in Administration Console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Leaderboards  Leaderboards tab</a:t>
            </a:r>
          </a:p>
          <a:p>
            <a:r>
              <a:rPr lang="en-US" dirty="0">
                <a:sym typeface="Wingdings" panose="05000000000000000000" pitchFamily="2" charset="2"/>
              </a:rPr>
              <a:t>Click “Edit Scores” icon     in the leaderboard’s row</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Edit leaderboard contents as desired</a:t>
            </a:r>
          </a:p>
          <a:p>
            <a:pPr lvl="1"/>
            <a:r>
              <a:rPr lang="en-US" dirty="0">
                <a:sym typeface="Wingdings" panose="05000000000000000000" pitchFamily="2" charset="2"/>
              </a:rPr>
              <a:t>Competitor’s display name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Carry-over score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Scoring code, such as DSQ, OCS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Competitor’s score in race (</a:t>
            </a:r>
            <a:r>
              <a:rPr lang="en-US" dirty="0">
                <a:solidFill>
                  <a:srgbClr val="FF0000"/>
                </a:solidFill>
                <a:sym typeface="Wingdings" panose="05000000000000000000" pitchFamily="2" charset="2"/>
              </a:rPr>
              <a:t>4</a:t>
            </a:r>
            <a:r>
              <a:rPr lang="en-US" dirty="0">
                <a:sym typeface="Wingdings" panose="05000000000000000000" pitchFamily="2" charset="2"/>
              </a:rPr>
              <a:t>)</a:t>
            </a:r>
          </a:p>
          <a:p>
            <a:pPr lvl="1"/>
            <a:r>
              <a:rPr lang="en-US" dirty="0">
                <a:sym typeface="Wingdings" panose="05000000000000000000" pitchFamily="2" charset="2"/>
              </a:rPr>
              <a:t>Update time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Optional comment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pic>
        <p:nvPicPr>
          <p:cNvPr id="4" name="Picture 3"/>
          <p:cNvPicPr>
            <a:picLocks noChangeAspect="1"/>
          </p:cNvPicPr>
          <p:nvPr/>
        </p:nvPicPr>
        <p:blipFill>
          <a:blip r:embed="rId2"/>
          <a:stretch>
            <a:fillRect/>
          </a:stretch>
        </p:blipFill>
        <p:spPr>
          <a:xfrm>
            <a:off x="1628104" y="2441380"/>
            <a:ext cx="4884894" cy="1243428"/>
          </a:xfrm>
          <a:prstGeom prst="rect">
            <a:avLst/>
          </a:prstGeom>
        </p:spPr>
      </p:pic>
      <p:sp>
        <p:nvSpPr>
          <p:cNvPr id="13" name="Oval 12"/>
          <p:cNvSpPr/>
          <p:nvPr/>
        </p:nvSpPr>
        <p:spPr bwMode="gray">
          <a:xfrm>
            <a:off x="1685902" y="2763418"/>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2388064" y="2410935"/>
            <a:ext cx="614121"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530497" y="3247733"/>
            <a:ext cx="185906"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2748927" y="2176637"/>
            <a:ext cx="190500" cy="219075"/>
          </a:xfrm>
          <a:prstGeom prst="rect">
            <a:avLst/>
          </a:prstGeom>
        </p:spPr>
      </p:pic>
      <p:pic>
        <p:nvPicPr>
          <p:cNvPr id="6" name="Picture 5"/>
          <p:cNvPicPr>
            <a:picLocks noChangeAspect="1"/>
          </p:cNvPicPr>
          <p:nvPr/>
        </p:nvPicPr>
        <p:blipFill>
          <a:blip r:embed="rId4"/>
          <a:stretch>
            <a:fillRect/>
          </a:stretch>
        </p:blipFill>
        <p:spPr>
          <a:xfrm>
            <a:off x="4421998" y="3835304"/>
            <a:ext cx="4396716" cy="1419193"/>
          </a:xfrm>
          <a:prstGeom prst="rect">
            <a:avLst/>
          </a:prstGeom>
        </p:spPr>
      </p:pic>
      <p:sp>
        <p:nvSpPr>
          <p:cNvPr id="19" name="Oval 18"/>
          <p:cNvSpPr/>
          <p:nvPr/>
        </p:nvSpPr>
        <p:spPr bwMode="gray">
          <a:xfrm>
            <a:off x="5677134" y="4795961"/>
            <a:ext cx="213172"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5890306" y="4795961"/>
            <a:ext cx="168295"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6212020" y="4795961"/>
            <a:ext cx="300978"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6569094" y="4795961"/>
            <a:ext cx="151466" cy="1575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5122696" y="4106887"/>
            <a:ext cx="1210785"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22697" y="4296808"/>
            <a:ext cx="767610" cy="956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TextBox 29"/>
          <p:cNvSpPr txBox="1"/>
          <p:nvPr/>
        </p:nvSpPr>
        <p:spPr>
          <a:xfrm>
            <a:off x="6401589" y="421664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6</a:t>
            </a:r>
            <a:endParaRPr lang="de-DE" sz="1600" kern="0" dirty="0" err="1">
              <a:solidFill>
                <a:srgbClr val="FF0000"/>
              </a:solidFill>
              <a:ea typeface="Arial Unicode MS" pitchFamily="34" charset="-128"/>
              <a:cs typeface="Arial Unicode MS" pitchFamily="34" charset="-128"/>
            </a:endParaRPr>
          </a:p>
        </p:txBody>
      </p:sp>
      <p:sp>
        <p:nvSpPr>
          <p:cNvPr id="31" name="TextBox 30"/>
          <p:cNvSpPr txBox="1"/>
          <p:nvPr/>
        </p:nvSpPr>
        <p:spPr>
          <a:xfrm>
            <a:off x="6401589" y="4055119"/>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5</a:t>
            </a:r>
            <a:endParaRPr lang="de-DE" sz="1600" kern="0" dirty="0" err="1">
              <a:solidFill>
                <a:srgbClr val="FF0000"/>
              </a:solidFill>
              <a:ea typeface="Arial Unicode MS" pitchFamily="34" charset="-128"/>
              <a:cs typeface="Arial Unicode MS" pitchFamily="34" charset="-128"/>
            </a:endParaRPr>
          </a:p>
        </p:txBody>
      </p:sp>
      <p:sp>
        <p:nvSpPr>
          <p:cNvPr id="32" name="TextBox 31"/>
          <p:cNvSpPr txBox="1"/>
          <p:nvPr/>
        </p:nvSpPr>
        <p:spPr>
          <a:xfrm>
            <a:off x="6580707" y="49471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3" name="TextBox 32"/>
          <p:cNvSpPr txBox="1"/>
          <p:nvPr/>
        </p:nvSpPr>
        <p:spPr>
          <a:xfrm>
            <a:off x="6298389"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4" name="TextBox 33"/>
          <p:cNvSpPr txBox="1"/>
          <p:nvPr/>
        </p:nvSpPr>
        <p:spPr>
          <a:xfrm>
            <a:off x="5919142" y="494719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5" name="TextBox 34"/>
          <p:cNvSpPr txBox="1"/>
          <p:nvPr/>
        </p:nvSpPr>
        <p:spPr>
          <a:xfrm>
            <a:off x="5705970" y="494962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9" name="TextBox 8"/>
          <p:cNvSpPr txBox="1"/>
          <p:nvPr/>
        </p:nvSpPr>
        <p:spPr>
          <a:xfrm>
            <a:off x="2844177" y="5349868"/>
            <a:ext cx="255525"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6000" kern="0" dirty="0">
                <a:ea typeface="Arial Unicode MS" pitchFamily="34" charset="-128"/>
                <a:cs typeface="Arial Unicode MS" pitchFamily="34" charset="-128"/>
              </a:rPr>
              <a:t>}</a:t>
            </a:r>
            <a:endParaRPr lang="de-DE" sz="6000" kern="0" dirty="0" err="1">
              <a:ea typeface="Arial Unicode MS" pitchFamily="34" charset="-128"/>
              <a:cs typeface="Arial Unicode MS" pitchFamily="34" charset="-128"/>
            </a:endParaRPr>
          </a:p>
        </p:txBody>
      </p:sp>
      <p:sp>
        <p:nvSpPr>
          <p:cNvPr id="11" name="TextBox 10"/>
          <p:cNvSpPr txBox="1"/>
          <p:nvPr/>
        </p:nvSpPr>
        <p:spPr>
          <a:xfrm>
            <a:off x="3099702" y="5760008"/>
            <a:ext cx="159017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Click “Save” (</a:t>
            </a:r>
            <a:r>
              <a:rPr lang="en-US" sz="1800" kern="0" dirty="0">
                <a:solidFill>
                  <a:srgbClr val="FF0000"/>
                </a:solidFill>
                <a:ea typeface="Arial Unicode MS" pitchFamily="34" charset="-128"/>
                <a:cs typeface="Arial Unicode MS" pitchFamily="34" charset="-128"/>
              </a:rPr>
              <a:t>7</a:t>
            </a:r>
            <a:r>
              <a:rPr lang="en-US" sz="1800" kern="0" dirty="0">
                <a:ea typeface="Arial Unicode MS" pitchFamily="34" charset="-128"/>
                <a:cs typeface="Arial Unicode MS" pitchFamily="34" charset="-128"/>
              </a:rPr>
              <a:t>)</a:t>
            </a:r>
            <a:endParaRPr lang="de-DE" sz="1800" kern="0" dirty="0" err="1">
              <a:ea typeface="Arial Unicode MS" pitchFamily="34" charset="-128"/>
              <a:cs typeface="Arial Unicode MS" pitchFamily="34" charset="-128"/>
            </a:endParaRPr>
          </a:p>
        </p:txBody>
      </p:sp>
      <p:sp>
        <p:nvSpPr>
          <p:cNvPr id="36" name="Oval 35"/>
          <p:cNvSpPr/>
          <p:nvPr/>
        </p:nvSpPr>
        <p:spPr bwMode="gray">
          <a:xfrm>
            <a:off x="5104189" y="4403396"/>
            <a:ext cx="303674" cy="1395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TextBox 36"/>
          <p:cNvSpPr txBox="1"/>
          <p:nvPr/>
        </p:nvSpPr>
        <p:spPr>
          <a:xfrm>
            <a:off x="6401589" y="43833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pic>
        <p:nvPicPr>
          <p:cNvPr id="38" name="Picture 37"/>
          <p:cNvPicPr>
            <a:picLocks noChangeAspect="1"/>
          </p:cNvPicPr>
          <p:nvPr/>
        </p:nvPicPr>
        <p:blipFill>
          <a:blip r:embed="rId5"/>
          <a:stretch>
            <a:fillRect/>
          </a:stretch>
        </p:blipFill>
        <p:spPr>
          <a:xfrm>
            <a:off x="6018529" y="5152382"/>
            <a:ext cx="2829022" cy="1319465"/>
          </a:xfrm>
          <a:prstGeom prst="rect">
            <a:avLst/>
          </a:prstGeom>
        </p:spPr>
      </p:pic>
      <p:sp>
        <p:nvSpPr>
          <p:cNvPr id="29" name="TextBox 28"/>
          <p:cNvSpPr txBox="1"/>
          <p:nvPr/>
        </p:nvSpPr>
        <p:spPr>
          <a:xfrm>
            <a:off x="6553989" y="4535750"/>
            <a:ext cx="113814"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a:solidFill>
                  <a:srgbClr val="FF0000"/>
                </a:solidFill>
                <a:ea typeface="Arial Unicode MS" pitchFamily="34" charset="-128"/>
                <a:cs typeface="Arial Unicode MS" pitchFamily="34" charset="-128"/>
              </a:rPr>
              <a:t>7</a:t>
            </a:r>
            <a:endParaRPr lang="de-DE" sz="16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67840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2230525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Introduction to SAP Sailing Analytics</a:t>
            </a:r>
          </a:p>
          <a:p>
            <a:pPr lvl="2"/>
            <a:r>
              <a:rPr lang="en-US" dirty="0">
                <a:solidFill>
                  <a:schemeClr val="bg1">
                    <a:lumMod val="85000"/>
                  </a:schemeClr>
                </a:solidFill>
              </a:rPr>
              <a:t>Overview Functions, Features, and Architecture</a:t>
            </a:r>
          </a:p>
          <a:p>
            <a:pPr lvl="1"/>
            <a:r>
              <a:rPr lang="en-US" dirty="0">
                <a:solidFill>
                  <a:schemeClr val="bg1">
                    <a:lumMod val="85000"/>
                  </a:schemeClr>
                </a:solidFill>
              </a:rPr>
              <a:t>First Steps in the Administration Console</a:t>
            </a:r>
          </a:p>
          <a:p>
            <a:pPr lvl="2"/>
            <a:r>
              <a:rPr lang="en-US" dirty="0">
                <a:solidFill>
                  <a:schemeClr val="bg1">
                    <a:lumMod val="85000"/>
                  </a:schemeClr>
                </a:solidFill>
              </a:rPr>
              <a:t>Enabling Users</a:t>
            </a:r>
          </a:p>
          <a:p>
            <a:pPr lvl="2"/>
            <a:r>
              <a:rPr lang="en-US" dirty="0">
                <a:solidFill>
                  <a:schemeClr val="bg1">
                    <a:lumMod val="85000"/>
                  </a:schemeClr>
                </a:solidFill>
              </a:rPr>
              <a:t>Creating an Event</a:t>
            </a:r>
          </a:p>
          <a:p>
            <a:pPr lvl="2"/>
            <a:r>
              <a:rPr lang="en-US" dirty="0">
                <a:solidFill>
                  <a:schemeClr val="bg1">
                    <a:lumMod val="85000"/>
                  </a:schemeClr>
                </a:solidFill>
              </a:rPr>
              <a:t>Adding a Simple Regatta with a Leaderboard</a:t>
            </a:r>
          </a:p>
          <a:p>
            <a:pPr lvl="2"/>
            <a:r>
              <a:rPr lang="en-US" dirty="0">
                <a:solidFill>
                  <a:schemeClr val="bg1">
                    <a:lumMod val="85000"/>
                  </a:schemeClr>
                </a:solidFill>
              </a:rPr>
              <a:t>Adding Competitors</a:t>
            </a:r>
          </a:p>
          <a:p>
            <a:pPr lvl="2"/>
            <a:r>
              <a:rPr lang="en-US" dirty="0">
                <a:solidFill>
                  <a:schemeClr val="bg1">
                    <a:lumMod val="85000"/>
                  </a:schemeClr>
                </a:solidFill>
              </a:rPr>
              <a:t>Entering Scores</a:t>
            </a:r>
          </a:p>
          <a:p>
            <a:pPr lvl="1"/>
            <a:r>
              <a:rPr lang="en-US" dirty="0"/>
              <a:t>Using the Race Manager App</a:t>
            </a:r>
          </a:p>
          <a:p>
            <a:pPr lvl="2"/>
            <a:r>
              <a:rPr lang="en-US" dirty="0"/>
              <a:t>Binding a Device</a:t>
            </a:r>
          </a:p>
          <a:p>
            <a:pPr lvl="2"/>
            <a:r>
              <a:rPr lang="en-US" dirty="0"/>
              <a:t>Logging On</a:t>
            </a:r>
          </a:p>
          <a:p>
            <a:pPr lvl="2"/>
            <a:r>
              <a:rPr lang="en-US" dirty="0"/>
              <a:t>Planning and Running a Race</a:t>
            </a:r>
          </a:p>
          <a:p>
            <a:pPr lvl="2"/>
            <a:r>
              <a:rPr lang="en-US" dirty="0"/>
              <a:t>Regularly Updating Wind Data</a:t>
            </a:r>
          </a:p>
        </p:txBody>
      </p:sp>
    </p:spTree>
    <p:extLst>
      <p:ext uri="{BB962C8B-B14F-4D97-AF65-F5344CB8AC3E}">
        <p14:creationId xmlns:p14="http://schemas.microsoft.com/office/powerpoint/2010/main" val="2642739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3670086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333482" y="3093414"/>
            <a:ext cx="1905728" cy="1774830"/>
          </a:xfrm>
          <a:prstGeom prst="rect">
            <a:avLst/>
          </a:prstGeom>
        </p:spPr>
      </p:pic>
      <p:sp>
        <p:nvSpPr>
          <p:cNvPr id="2" name="Title 1"/>
          <p:cNvSpPr>
            <a:spLocks noGrp="1"/>
          </p:cNvSpPr>
          <p:nvPr>
            <p:ph type="title"/>
          </p:nvPr>
        </p:nvSpPr>
        <p:spPr/>
        <p:txBody>
          <a:bodyPr/>
          <a:lstStyle/>
          <a:p>
            <a:r>
              <a:rPr lang="en-US" dirty="0"/>
              <a:t>Getting the Race Manager App for Android</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Go to Race Manager App  Leaderboards tab</a:t>
            </a:r>
          </a:p>
          <a:p>
            <a:r>
              <a:rPr lang="en-US" dirty="0">
                <a:sym typeface="Wingdings" panose="05000000000000000000" pitchFamily="2" charset="2"/>
              </a:rPr>
              <a:t>Click “Add Configuration” and enter Identifier</a:t>
            </a:r>
          </a:p>
          <a:p>
            <a:r>
              <a:rPr lang="en-US" dirty="0">
                <a:sym typeface="Wingdings" panose="05000000000000000000" pitchFamily="2" charset="2"/>
              </a:rPr>
              <a:t>Click “Create”</a:t>
            </a:r>
          </a:p>
          <a:p>
            <a:r>
              <a:rPr lang="en-US" dirty="0">
                <a:sym typeface="Wingdings" panose="05000000000000000000" pitchFamily="2" charset="2"/>
              </a:rPr>
              <a:t>Click “QR-Sync”</a:t>
            </a:r>
          </a:p>
          <a:p>
            <a:r>
              <a:rPr lang="en-US" dirty="0">
                <a:sym typeface="Wingdings" panose="05000000000000000000" pitchFamily="2" charset="2"/>
              </a:rPr>
              <a:t>Scan QR-Code with phone</a:t>
            </a:r>
          </a:p>
          <a:p>
            <a:r>
              <a:rPr lang="en-US" dirty="0">
                <a:sym typeface="Wingdings" panose="05000000000000000000" pitchFamily="2" charset="2"/>
              </a:rPr>
              <a:t>Select “Open browser”</a:t>
            </a:r>
          </a:p>
          <a:p>
            <a:pPr lvl="1"/>
            <a:r>
              <a:rPr lang="en-US" dirty="0">
                <a:sym typeface="Wingdings" panose="05000000000000000000" pitchFamily="2" charset="2"/>
              </a:rPr>
              <a:t>App download starts</a:t>
            </a:r>
          </a:p>
          <a:p>
            <a:pPr lvl="1"/>
            <a:r>
              <a:rPr lang="en-US" dirty="0">
                <a:sym typeface="Wingdings" panose="05000000000000000000" pitchFamily="2" charset="2"/>
              </a:rPr>
              <a:t>Make sure your device allows</a:t>
            </a:r>
            <a:br>
              <a:rPr lang="en-US" dirty="0">
                <a:sym typeface="Wingdings" panose="05000000000000000000" pitchFamily="2" charset="2"/>
              </a:rPr>
            </a:br>
            <a:r>
              <a:rPr lang="en-US" dirty="0">
                <a:sym typeface="Wingdings" panose="05000000000000000000" pitchFamily="2" charset="2"/>
              </a:rPr>
              <a:t>apps from unknown sources</a:t>
            </a:r>
            <a:br>
              <a:rPr lang="en-US" dirty="0">
                <a:sym typeface="Wingdings" panose="05000000000000000000" pitchFamily="2" charset="2"/>
              </a:rPr>
            </a:br>
            <a:r>
              <a:rPr lang="en-US" dirty="0">
                <a:sym typeface="Wingdings" panose="05000000000000000000" pitchFamily="2" charset="2"/>
              </a:rPr>
              <a:t>to be installed</a:t>
            </a:r>
          </a:p>
          <a:p>
            <a:pPr lvl="1"/>
            <a:r>
              <a:rPr lang="en-US" dirty="0">
                <a:sym typeface="Wingdings" panose="05000000000000000000" pitchFamily="2" charset="2"/>
              </a:rPr>
              <a:t>Install app by tapping on</a:t>
            </a:r>
            <a:br>
              <a:rPr lang="en-US" dirty="0">
                <a:sym typeface="Wingdings" panose="05000000000000000000" pitchFamily="2" charset="2"/>
              </a:rPr>
            </a:br>
            <a:r>
              <a:rPr lang="en-US" dirty="0">
                <a:sym typeface="Wingdings" panose="05000000000000000000" pitchFamily="2" charset="2"/>
              </a:rPr>
              <a:t>“download finished” message</a:t>
            </a:r>
          </a:p>
          <a:p>
            <a:pPr marL="0" lvl="1" indent="0">
              <a:buNone/>
            </a:pPr>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grpSp>
        <p:nvGrpSpPr>
          <p:cNvPr id="16" name="Group 15"/>
          <p:cNvGrpSpPr/>
          <p:nvPr/>
        </p:nvGrpSpPr>
        <p:grpSpPr>
          <a:xfrm>
            <a:off x="3235359" y="2628400"/>
            <a:ext cx="2780921" cy="1795208"/>
            <a:chOff x="5094981" y="2789148"/>
            <a:chExt cx="2780921" cy="1795208"/>
          </a:xfrm>
        </p:grpSpPr>
        <p:pic>
          <p:nvPicPr>
            <p:cNvPr id="10" name="Picture 9"/>
            <p:cNvPicPr>
              <a:picLocks noChangeAspect="1"/>
            </p:cNvPicPr>
            <p:nvPr/>
          </p:nvPicPr>
          <p:blipFill>
            <a:blip r:embed="rId3"/>
            <a:stretch>
              <a:fillRect/>
            </a:stretch>
          </p:blipFill>
          <p:spPr>
            <a:xfrm>
              <a:off x="5094981" y="2789148"/>
              <a:ext cx="2780921" cy="1795208"/>
            </a:xfrm>
            <a:prstGeom prst="rect">
              <a:avLst/>
            </a:prstGeom>
          </p:spPr>
        </p:pic>
        <p:sp>
          <p:nvSpPr>
            <p:cNvPr id="27" name="Oval 26"/>
            <p:cNvSpPr/>
            <p:nvPr/>
          </p:nvSpPr>
          <p:spPr bwMode="gray">
            <a:xfrm>
              <a:off x="7371298" y="3366391"/>
              <a:ext cx="443176" cy="17901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8" name="Picture 7"/>
          <p:cNvPicPr>
            <a:picLocks noChangeAspect="1"/>
          </p:cNvPicPr>
          <p:nvPr/>
        </p:nvPicPr>
        <p:blipFill>
          <a:blip r:embed="rId4"/>
          <a:stretch>
            <a:fillRect/>
          </a:stretch>
        </p:blipFill>
        <p:spPr>
          <a:xfrm>
            <a:off x="5565217" y="1618507"/>
            <a:ext cx="2310685" cy="936400"/>
          </a:xfrm>
          <a:prstGeom prst="rect">
            <a:avLst/>
          </a:prstGeom>
        </p:spPr>
      </p:pic>
      <p:sp>
        <p:nvSpPr>
          <p:cNvPr id="13" name="Oval 12"/>
          <p:cNvSpPr/>
          <p:nvPr/>
        </p:nvSpPr>
        <p:spPr bwMode="gray">
          <a:xfrm>
            <a:off x="6016280" y="2036363"/>
            <a:ext cx="317202" cy="16829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5662710" y="2223773"/>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4916" y="4497101"/>
            <a:ext cx="2395392" cy="1347408"/>
          </a:xfrm>
          <a:prstGeom prst="rect">
            <a:avLst/>
          </a:prstGeom>
        </p:spPr>
      </p:pic>
      <p:pic>
        <p:nvPicPr>
          <p:cNvPr id="17" name="Picture 16"/>
          <p:cNvPicPr>
            <a:picLocks noChangeAspect="1"/>
          </p:cNvPicPr>
          <p:nvPr/>
        </p:nvPicPr>
        <p:blipFill>
          <a:blip r:embed="rId6"/>
          <a:stretch>
            <a:fillRect/>
          </a:stretch>
        </p:blipFill>
        <p:spPr>
          <a:xfrm>
            <a:off x="5511676" y="5884140"/>
            <a:ext cx="2727218" cy="503355"/>
          </a:xfrm>
          <a:prstGeom prst="rect">
            <a:avLst/>
          </a:prstGeom>
        </p:spPr>
      </p:pic>
      <p:sp>
        <p:nvSpPr>
          <p:cNvPr id="39" name="Oval 38"/>
          <p:cNvSpPr/>
          <p:nvPr/>
        </p:nvSpPr>
        <p:spPr bwMode="gray">
          <a:xfrm>
            <a:off x="5485924" y="6054707"/>
            <a:ext cx="2810993" cy="37241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797845" y="5678116"/>
            <a:ext cx="600251" cy="166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13557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a:t>
            </a:r>
            <a:r>
              <a:rPr lang="en-US" i="1" dirty="0"/>
              <a:t>SAP Sail </a:t>
            </a:r>
            <a:r>
              <a:rPr lang="en-US" i="1"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367286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910301" y="2829753"/>
            <a:ext cx="1905728" cy="1774830"/>
          </a:xfrm>
          <a:prstGeom prst="rect">
            <a:avLst/>
          </a:prstGeom>
        </p:spPr>
      </p:pic>
      <p:sp>
        <p:nvSpPr>
          <p:cNvPr id="2" name="Title 1"/>
          <p:cNvSpPr>
            <a:spLocks noGrp="1"/>
          </p:cNvSpPr>
          <p:nvPr>
            <p:ph type="title"/>
          </p:nvPr>
        </p:nvSpPr>
        <p:spPr/>
        <p:txBody>
          <a:bodyPr/>
          <a:lstStyle/>
          <a:p>
            <a:r>
              <a:rPr lang="en-US" dirty="0"/>
              <a:t>Binding Race Manager App to Event</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Launch the app</a:t>
            </a:r>
          </a:p>
          <a:p>
            <a:pPr lvl="1"/>
            <a:r>
              <a:rPr lang="en-US" dirty="0">
                <a:sym typeface="Wingdings" panose="05000000000000000000" pitchFamily="2" charset="2"/>
              </a:rPr>
              <a:t>Starts out with a list of test events from a test server</a:t>
            </a:r>
          </a:p>
          <a:p>
            <a:pPr lvl="1"/>
            <a:r>
              <a:rPr lang="en-US" dirty="0">
                <a:sym typeface="Wingdings" panose="05000000000000000000" pitchFamily="2" charset="2"/>
              </a:rPr>
              <a:t>From the “Settings” menu select “Synchronize with Server”</a:t>
            </a:r>
            <a:br>
              <a:rPr lang="en-US" dirty="0">
                <a:sym typeface="Wingdings" panose="05000000000000000000" pitchFamily="2" charset="2"/>
              </a:rPr>
            </a:br>
            <a:r>
              <a:rPr lang="en-US" sz="1400" dirty="0">
                <a:sym typeface="Wingdings" panose="05000000000000000000" pitchFamily="2" charset="2"/>
              </a:rPr>
              <a:t>(</a:t>
            </a:r>
            <a:r>
              <a:rPr lang="en-US" sz="1400" i="1" dirty="0">
                <a:sym typeface="Wingdings" panose="05000000000000000000" pitchFamily="2" charset="2"/>
              </a:rPr>
              <a:t>Note: this first binding step will soon be re-named and made simpler</a:t>
            </a:r>
            <a:r>
              <a:rPr lang="en-US" sz="1400" dirty="0">
                <a:sym typeface="Wingdings" panose="05000000000000000000" pitchFamily="2" charset="2"/>
              </a:rPr>
              <a:t>)</a:t>
            </a:r>
          </a:p>
          <a:p>
            <a:pPr lvl="1"/>
            <a:r>
              <a:rPr lang="en-US" dirty="0">
                <a:sym typeface="Wingdings" panose="05000000000000000000" pitchFamily="2" charset="2"/>
              </a:rPr>
              <a:t>QR-Code Scanner will start</a:t>
            </a:r>
          </a:p>
          <a:p>
            <a:pPr lvl="1"/>
            <a:r>
              <a:rPr lang="en-US" dirty="0">
                <a:sym typeface="Wingdings" panose="05000000000000000000" pitchFamily="2" charset="2"/>
              </a:rPr>
              <a:t>Take snapshot of Device Configuration QR-Code again</a:t>
            </a:r>
          </a:p>
          <a:p>
            <a:pPr lvl="1"/>
            <a:r>
              <a:rPr lang="en-US" dirty="0">
                <a:sym typeface="Wingdings" panose="05000000000000000000" pitchFamily="2" charset="2"/>
              </a:rPr>
              <a:t>Confirm “Setup has changed” dialog</a:t>
            </a:r>
          </a:p>
          <a:p>
            <a:pPr lvl="1"/>
            <a:r>
              <a:rPr lang="en-US" dirty="0">
                <a:sym typeface="Wingdings" panose="05000000000000000000" pitchFamily="2" charset="2"/>
              </a:rPr>
              <a:t>Log on to your event and course area with a position</a:t>
            </a:r>
          </a:p>
          <a:p>
            <a:endParaRPr lang="en-US" dirty="0">
              <a:sym typeface="Wingdings" panose="05000000000000000000" pitchFamily="2" charset="2"/>
            </a:endParaRPr>
          </a:p>
          <a:p>
            <a:pPr marL="0" lvl="1" indent="0">
              <a:buNone/>
            </a:pPr>
            <a:endParaRPr lang="en-US" dirty="0">
              <a:sym typeface="Wingdings" panose="05000000000000000000" pitchFamily="2" charset="2"/>
            </a:endParaRPr>
          </a:p>
        </p:txBody>
      </p:sp>
      <p:pic>
        <p:nvPicPr>
          <p:cNvPr id="4" name="Picture 3"/>
          <p:cNvPicPr>
            <a:picLocks noChangeAspect="1"/>
          </p:cNvPicPr>
          <p:nvPr/>
        </p:nvPicPr>
        <p:blipFill>
          <a:blip r:embed="rId3"/>
          <a:stretch>
            <a:fillRect/>
          </a:stretch>
        </p:blipFill>
        <p:spPr>
          <a:xfrm>
            <a:off x="7777804" y="1692000"/>
            <a:ext cx="1038225" cy="1019175"/>
          </a:xfrm>
          <a:prstGeom prst="rect">
            <a:avLst/>
          </a:prstGeom>
        </p:spPr>
      </p:pic>
      <p:pic>
        <p:nvPicPr>
          <p:cNvPr id="5" name="Picture 4"/>
          <p:cNvPicPr>
            <a:picLocks noChangeAspect="1"/>
          </p:cNvPicPr>
          <p:nvPr/>
        </p:nvPicPr>
        <p:blipFill>
          <a:blip r:embed="rId4"/>
          <a:stretch>
            <a:fillRect/>
          </a:stretch>
        </p:blipFill>
        <p:spPr>
          <a:xfrm>
            <a:off x="1437516" y="4659305"/>
            <a:ext cx="966722" cy="1723093"/>
          </a:xfrm>
          <a:prstGeom prst="rect">
            <a:avLst/>
          </a:prstGeom>
        </p:spPr>
      </p:pic>
      <p:sp>
        <p:nvSpPr>
          <p:cNvPr id="8" name="Oval 7"/>
          <p:cNvSpPr/>
          <p:nvPr/>
        </p:nvSpPr>
        <p:spPr bwMode="gray">
          <a:xfrm>
            <a:off x="1383356" y="5101405"/>
            <a:ext cx="495932"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a:stretch>
            <a:fillRect/>
          </a:stretch>
        </p:blipFill>
        <p:spPr>
          <a:xfrm>
            <a:off x="2622034" y="4659305"/>
            <a:ext cx="966450" cy="1723093"/>
          </a:xfrm>
          <a:prstGeom prst="rect">
            <a:avLst/>
          </a:prstGeom>
        </p:spPr>
      </p:pic>
      <p:sp>
        <p:nvSpPr>
          <p:cNvPr id="10" name="Oval 9"/>
          <p:cNvSpPr/>
          <p:nvPr/>
        </p:nvSpPr>
        <p:spPr bwMode="gray">
          <a:xfrm>
            <a:off x="2527758" y="5101405"/>
            <a:ext cx="353570"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194" y="4659304"/>
            <a:ext cx="970539" cy="1725401"/>
          </a:xfrm>
          <a:prstGeom prst="rect">
            <a:avLst/>
          </a:prstGeom>
        </p:spPr>
      </p:pic>
      <p:sp>
        <p:nvSpPr>
          <p:cNvPr id="18" name="Oval 17"/>
          <p:cNvSpPr/>
          <p:nvPr/>
        </p:nvSpPr>
        <p:spPr bwMode="gray">
          <a:xfrm>
            <a:off x="3727582" y="5466039"/>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41099" y="4665237"/>
            <a:ext cx="965903" cy="1717161"/>
          </a:xfrm>
          <a:prstGeom prst="rect">
            <a:avLst/>
          </a:prstGeom>
        </p:spPr>
      </p:pic>
      <p:sp>
        <p:nvSpPr>
          <p:cNvPr id="13" name="Oval 12"/>
          <p:cNvSpPr/>
          <p:nvPr/>
        </p:nvSpPr>
        <p:spPr bwMode="gray">
          <a:xfrm>
            <a:off x="4886839" y="6158005"/>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518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race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a start time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wind information (</a:t>
            </a:r>
            <a:r>
              <a:rPr lang="en-US" dirty="0">
                <a:solidFill>
                  <a:srgbClr val="FF0000"/>
                </a:solidFill>
                <a:sym typeface="Wingdings" panose="05000000000000000000" pitchFamily="2" charset="2"/>
              </a:rPr>
              <a:t>3/4</a:t>
            </a:r>
            <a:r>
              <a:rPr lang="en-US" dirty="0">
                <a:sym typeface="Wingdings" panose="05000000000000000000" pitchFamily="2" charset="2"/>
              </a:rPr>
              <a:t>)</a:t>
            </a:r>
          </a:p>
          <a:p>
            <a:r>
              <a:rPr lang="en-US" dirty="0">
                <a:sym typeface="Wingdings" panose="05000000000000000000" pitchFamily="2" charset="2"/>
              </a:rPr>
              <a:t>Confirm Setup (</a:t>
            </a:r>
            <a:r>
              <a:rPr lang="en-US" dirty="0">
                <a:solidFill>
                  <a:srgbClr val="FF0000"/>
                </a:solidFill>
                <a:sym typeface="Wingdings" panose="05000000000000000000" pitchFamily="2" charset="2"/>
              </a:rPr>
              <a:t>5</a:t>
            </a:r>
            <a:r>
              <a:rPr lang="en-US" dirty="0">
                <a:sym typeface="Wingdings" panose="05000000000000000000" pitchFamily="2" charset="2"/>
              </a:rPr>
              <a:t>)</a:t>
            </a:r>
          </a:p>
          <a:p>
            <a:r>
              <a:rPr lang="en-US" dirty="0">
                <a:sym typeface="Wingdings" panose="05000000000000000000" pitchFamily="2" charset="2"/>
              </a:rPr>
              <a:t>Race timing and flags will show</a:t>
            </a:r>
          </a:p>
          <a:p>
            <a:pPr lvl="1"/>
            <a:r>
              <a:rPr lang="en-US" dirty="0">
                <a:sym typeface="Wingdings" panose="05000000000000000000" pitchFamily="2" charset="2"/>
              </a:rPr>
              <a:t>Change timing again by pressing</a:t>
            </a:r>
            <a:br>
              <a:rPr lang="en-US" dirty="0">
                <a:sym typeface="Wingdings" panose="05000000000000000000" pitchFamily="2" charset="2"/>
              </a:rPr>
            </a:br>
            <a:r>
              <a:rPr lang="en-US" dirty="0">
                <a:sym typeface="Wingdings" panose="05000000000000000000" pitchFamily="2" charset="2"/>
              </a:rPr>
              <a:t>the timing panel at the top</a:t>
            </a:r>
          </a:p>
          <a:p>
            <a:pPr lvl="1"/>
            <a:r>
              <a:rPr lang="en-US" dirty="0">
                <a:sym typeface="Wingdings" panose="05000000000000000000" pitchFamily="2" charset="2"/>
              </a:rPr>
              <a:t>Update start procedure, course, wind or</a:t>
            </a:r>
            <a:br>
              <a:rPr lang="en-US" dirty="0">
                <a:sym typeface="Wingdings" panose="05000000000000000000" pitchFamily="2" charset="2"/>
              </a:rPr>
            </a:br>
            <a:r>
              <a:rPr lang="en-US" dirty="0">
                <a:sym typeface="Wingdings" panose="05000000000000000000" pitchFamily="2" charset="2"/>
              </a:rPr>
              <a:t>start flag by swiping timing panel to the left</a:t>
            </a:r>
          </a:p>
          <a:p>
            <a:pPr lvl="1"/>
            <a:r>
              <a:rPr lang="en-US" dirty="0">
                <a:sym typeface="Wingdings" panose="05000000000000000000" pitchFamily="2" charset="2"/>
              </a:rPr>
              <a:t>Postpone, abort, recall or mark first finisher</a:t>
            </a:r>
          </a:p>
          <a:p>
            <a:endParaRPr lang="en-US" dirty="0">
              <a:sym typeface="Wingdings" panose="05000000000000000000" pitchFamily="2" charset="2"/>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400" y="1297318"/>
            <a:ext cx="1056563" cy="1878334"/>
          </a:xfrm>
          <a:prstGeom prst="rect">
            <a:avLst/>
          </a:prstGeom>
        </p:spPr>
      </p:pic>
      <p:sp>
        <p:nvSpPr>
          <p:cNvPr id="18" name="Oval 17"/>
          <p:cNvSpPr/>
          <p:nvPr/>
        </p:nvSpPr>
        <p:spPr bwMode="gray">
          <a:xfrm>
            <a:off x="3146187" y="205344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1176" y="1918557"/>
            <a:ext cx="1118633" cy="1988680"/>
          </a:xfrm>
          <a:prstGeom prst="rect">
            <a:avLst/>
          </a:prstGeom>
        </p:spPr>
      </p:pic>
      <p:sp>
        <p:nvSpPr>
          <p:cNvPr id="17" name="Oval 16"/>
          <p:cNvSpPr/>
          <p:nvPr/>
        </p:nvSpPr>
        <p:spPr bwMode="gray">
          <a:xfrm>
            <a:off x="4405389" y="34967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405390" y="2800700"/>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9827" y="2613522"/>
            <a:ext cx="1118685" cy="1988774"/>
          </a:xfrm>
          <a:prstGeom prst="rect">
            <a:avLst/>
          </a:prstGeom>
        </p:spPr>
      </p:pic>
      <p:sp>
        <p:nvSpPr>
          <p:cNvPr id="20" name="Oval 19"/>
          <p:cNvSpPr/>
          <p:nvPr/>
        </p:nvSpPr>
        <p:spPr bwMode="gray">
          <a:xfrm>
            <a:off x="5571959" y="3539794"/>
            <a:ext cx="1074419"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8952" y="3175652"/>
            <a:ext cx="1121290" cy="1993405"/>
          </a:xfrm>
          <a:prstGeom prst="rect">
            <a:avLst/>
          </a:prstGeom>
        </p:spPr>
      </p:pic>
      <p:sp>
        <p:nvSpPr>
          <p:cNvPr id="22" name="Oval 21"/>
          <p:cNvSpPr/>
          <p:nvPr/>
        </p:nvSpPr>
        <p:spPr bwMode="gray">
          <a:xfrm>
            <a:off x="7305402" y="3789431"/>
            <a:ext cx="378718" cy="3954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TextBox 22"/>
          <p:cNvSpPr txBox="1"/>
          <p:nvPr/>
        </p:nvSpPr>
        <p:spPr>
          <a:xfrm>
            <a:off x="3017281" y="205344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24" name="TextBox 23"/>
          <p:cNvSpPr txBox="1"/>
          <p:nvPr/>
        </p:nvSpPr>
        <p:spPr>
          <a:xfrm>
            <a:off x="4295244" y="2809649"/>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5" name="TextBox 24"/>
          <p:cNvSpPr txBox="1"/>
          <p:nvPr/>
        </p:nvSpPr>
        <p:spPr>
          <a:xfrm>
            <a:off x="7706153" y="390723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6" name="TextBox 25"/>
          <p:cNvSpPr txBox="1"/>
          <p:nvPr/>
        </p:nvSpPr>
        <p:spPr>
          <a:xfrm>
            <a:off x="5500134" y="4333830"/>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28" name="Oval 27"/>
          <p:cNvSpPr/>
          <p:nvPr/>
        </p:nvSpPr>
        <p:spPr bwMode="gray">
          <a:xfrm>
            <a:off x="5706761" y="4338161"/>
            <a:ext cx="804678" cy="23561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TextBox 28"/>
          <p:cNvSpPr txBox="1"/>
          <p:nvPr/>
        </p:nvSpPr>
        <p:spPr>
          <a:xfrm>
            <a:off x="5472573" y="354987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02825" y="3907237"/>
            <a:ext cx="1072823" cy="1907242"/>
          </a:xfrm>
          <a:prstGeom prst="rect">
            <a:avLst/>
          </a:prstGeom>
        </p:spPr>
      </p:pic>
    </p:spTree>
    <p:extLst>
      <p:ext uri="{BB962C8B-B14F-4D97-AF65-F5344CB8AC3E}">
        <p14:creationId xmlns:p14="http://schemas.microsoft.com/office/powerpoint/2010/main" val="1117285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Wind Information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On the race </a:t>
            </a:r>
            <a:r>
              <a:rPr lang="en-US" dirty="0" err="1">
                <a:sym typeface="Wingdings" panose="05000000000000000000" pitchFamily="2" charset="2"/>
              </a:rPr>
              <a:t>sceen</a:t>
            </a:r>
            <a:endParaRPr lang="en-US" dirty="0">
              <a:sym typeface="Wingdings" panose="05000000000000000000" pitchFamily="2" charset="2"/>
            </a:endParaRPr>
          </a:p>
          <a:p>
            <a:pPr lvl="1"/>
            <a:r>
              <a:rPr lang="en-US" dirty="0">
                <a:sym typeface="Wingdings" panose="05000000000000000000" pitchFamily="2" charset="2"/>
              </a:rPr>
              <a:t>Swipe the time panel to the left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Tap on “Wind”</a:t>
            </a:r>
          </a:p>
          <a:p>
            <a:pPr lvl="1"/>
            <a:r>
              <a:rPr lang="en-US" dirty="0">
                <a:sym typeface="Wingdings" panose="05000000000000000000" pitchFamily="2" charset="2"/>
              </a:rPr>
              <a:t>Enter wind data</a:t>
            </a:r>
          </a:p>
          <a:p>
            <a:pPr lvl="1"/>
            <a:r>
              <a:rPr lang="en-US" dirty="0">
                <a:sym typeface="Wingdings" panose="05000000000000000000" pitchFamily="2" charset="2"/>
              </a:rPr>
              <a:t>Tap “Set Wind Data”</a:t>
            </a:r>
          </a:p>
          <a:p>
            <a:br>
              <a:rPr lang="en-US" dirty="0">
                <a:sym typeface="Wingdings" panose="05000000000000000000" pitchFamily="2" charset="2"/>
              </a:rPr>
            </a:br>
            <a:r>
              <a:rPr lang="en-US" dirty="0">
                <a:sym typeface="Wingdings" panose="05000000000000000000" pitchFamily="2" charset="2"/>
              </a:rPr>
              <a:t>Do this frequently (every few minutes) for good results!</a:t>
            </a:r>
          </a:p>
        </p:txBody>
      </p:sp>
      <p:sp>
        <p:nvSpPr>
          <p:cNvPr id="23" name="TextBox 22"/>
          <p:cNvSpPr txBox="1"/>
          <p:nvPr/>
        </p:nvSpPr>
        <p:spPr>
          <a:xfrm>
            <a:off x="4042317" y="152966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194" y="1365990"/>
            <a:ext cx="1072823" cy="1907242"/>
          </a:xfrm>
          <a:prstGeom prst="rect">
            <a:avLst/>
          </a:prstGeom>
        </p:spPr>
      </p:pic>
      <p:sp>
        <p:nvSpPr>
          <p:cNvPr id="18" name="Oval 17"/>
          <p:cNvSpPr/>
          <p:nvPr/>
        </p:nvSpPr>
        <p:spPr bwMode="gray">
          <a:xfrm>
            <a:off x="4192194" y="1627094"/>
            <a:ext cx="1074419" cy="22439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5" name="Straight Arrow Connector 4"/>
          <p:cNvCxnSpPr/>
          <p:nvPr/>
        </p:nvCxnSpPr>
        <p:spPr>
          <a:xfrm flipH="1">
            <a:off x="3941207" y="1739290"/>
            <a:ext cx="249391"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94" y="2087099"/>
            <a:ext cx="1070509" cy="19031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0953" y="1692000"/>
            <a:ext cx="1073601" cy="1908624"/>
          </a:xfrm>
          <a:prstGeom prst="rect">
            <a:avLst/>
          </a:prstGeom>
        </p:spPr>
      </p:pic>
      <p:sp>
        <p:nvSpPr>
          <p:cNvPr id="27" name="Oval 26"/>
          <p:cNvSpPr/>
          <p:nvPr/>
        </p:nvSpPr>
        <p:spPr bwMode="gray">
          <a:xfrm>
            <a:off x="6025005" y="1932904"/>
            <a:ext cx="493601" cy="2829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 name="Oval 29"/>
          <p:cNvSpPr/>
          <p:nvPr/>
        </p:nvSpPr>
        <p:spPr bwMode="gray">
          <a:xfrm>
            <a:off x="6988295" y="2646312"/>
            <a:ext cx="253977" cy="41103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15187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Finishing a Race</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Tap the blue flag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Enter the time of first ship home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Tap “Down now” when last ship</a:t>
            </a:r>
            <a:br>
              <a:rPr lang="en-US" dirty="0">
                <a:sym typeface="Wingdings" panose="05000000000000000000" pitchFamily="2" charset="2"/>
              </a:rPr>
            </a:br>
            <a:r>
              <a:rPr lang="en-US" dirty="0">
                <a:sym typeface="Wingdings" panose="05000000000000000000" pitchFamily="2" charset="2"/>
              </a:rPr>
              <a:t>home (</a:t>
            </a:r>
            <a:r>
              <a:rPr lang="en-US" dirty="0">
                <a:solidFill>
                  <a:srgbClr val="FF0000"/>
                </a:solidFill>
                <a:sym typeface="Wingdings" panose="05000000000000000000" pitchFamily="2" charset="2"/>
              </a:rPr>
              <a:t>3</a:t>
            </a:r>
            <a:r>
              <a:rPr lang="en-US" dirty="0">
                <a:sym typeface="Wingdings" panose="05000000000000000000" pitchFamily="2" charset="2"/>
              </a:rPr>
              <a:t>)</a:t>
            </a:r>
          </a:p>
          <a:p>
            <a:r>
              <a:rPr lang="en-US" dirty="0">
                <a:sym typeface="Wingdings" panose="05000000000000000000" pitchFamily="2" charset="2"/>
              </a:rPr>
              <a:t>Either take snapshot of hand-written</a:t>
            </a:r>
            <a:br>
              <a:rPr lang="en-US" dirty="0">
                <a:sym typeface="Wingdings" panose="05000000000000000000" pitchFamily="2" charset="2"/>
              </a:rPr>
            </a:br>
            <a:r>
              <a:rPr lang="en-US" dirty="0">
                <a:sym typeface="Wingdings" panose="05000000000000000000" pitchFamily="2" charset="2"/>
              </a:rPr>
              <a:t>finishing list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Or enter finishing order here (</a:t>
            </a:r>
            <a:r>
              <a:rPr lang="en-US" dirty="0">
                <a:solidFill>
                  <a:srgbClr val="FF0000"/>
                </a:solidFill>
                <a:sym typeface="Wingdings" panose="05000000000000000000" pitchFamily="2" charset="2"/>
              </a:rPr>
              <a:t>5</a:t>
            </a:r>
            <a:r>
              <a:rPr lang="en-US" dirty="0">
                <a:sym typeface="Wingdings" panose="05000000000000000000" pitchFamily="2" charset="2"/>
              </a:rPr>
              <a:t>)</a:t>
            </a:r>
          </a:p>
          <a:p>
            <a:pPr lvl="1"/>
            <a:r>
              <a:rPr lang="en-US" dirty="0">
                <a:sym typeface="Wingdings" panose="05000000000000000000" pitchFamily="2" charset="2"/>
              </a:rPr>
              <a:t>Tap competitor to add to result list</a:t>
            </a:r>
          </a:p>
          <a:p>
            <a:pPr lvl="1"/>
            <a:r>
              <a:rPr lang="en-US" dirty="0">
                <a:sym typeface="Wingdings" panose="05000000000000000000" pitchFamily="2" charset="2"/>
              </a:rPr>
              <a:t>Switch to result list (on small device)</a:t>
            </a:r>
          </a:p>
          <a:p>
            <a:pPr lvl="1"/>
            <a:r>
              <a:rPr lang="en-US" dirty="0">
                <a:sym typeface="Wingdings" panose="05000000000000000000" pitchFamily="2" charset="2"/>
              </a:rPr>
              <a:t>Long-press rank to enter OCS, …</a:t>
            </a:r>
          </a:p>
          <a:p>
            <a:pPr lvl="1"/>
            <a:r>
              <a:rPr lang="en-US" dirty="0">
                <a:sym typeface="Wingdings" panose="05000000000000000000" pitchFamily="2" charset="2"/>
              </a:rPr>
              <a:t>Long-press handle and move</a:t>
            </a:r>
          </a:p>
          <a:p>
            <a:r>
              <a:rPr lang="en-US" dirty="0">
                <a:sym typeface="Wingdings" panose="05000000000000000000" pitchFamily="2" charset="2"/>
              </a:rPr>
              <a:t>Optionally set protest time (</a:t>
            </a:r>
            <a:r>
              <a:rPr lang="en-US" dirty="0">
                <a:solidFill>
                  <a:srgbClr val="FF0000"/>
                </a:solidFill>
                <a:sym typeface="Wingdings" panose="05000000000000000000" pitchFamily="2" charset="2"/>
              </a:rPr>
              <a:t>6</a:t>
            </a:r>
            <a:r>
              <a:rPr lang="en-US" dirty="0">
                <a:sym typeface="Wingdings" panose="05000000000000000000" pitchFamily="2" charset="2"/>
              </a:rPr>
              <a:t>)</a:t>
            </a:r>
          </a:p>
        </p:txBody>
      </p:sp>
      <p:sp>
        <p:nvSpPr>
          <p:cNvPr id="25" name="TextBox 24"/>
          <p:cNvSpPr txBox="1"/>
          <p:nvPr/>
        </p:nvSpPr>
        <p:spPr>
          <a:xfrm>
            <a:off x="5206357" y="3158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2412" y="1506236"/>
            <a:ext cx="1072823" cy="1907242"/>
          </a:xfrm>
          <a:prstGeom prst="rect">
            <a:avLst/>
          </a:prstGeom>
        </p:spPr>
      </p:pic>
      <p:sp>
        <p:nvSpPr>
          <p:cNvPr id="22" name="Oval 21"/>
          <p:cNvSpPr/>
          <p:nvPr/>
        </p:nvSpPr>
        <p:spPr bwMode="gray">
          <a:xfrm>
            <a:off x="4853582" y="3119057"/>
            <a:ext cx="291654" cy="29442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6864" y="1988681"/>
            <a:ext cx="1072824" cy="1907242"/>
          </a:xfrm>
          <a:prstGeom prst="rect">
            <a:avLst/>
          </a:prstGeom>
        </p:spPr>
      </p:pic>
      <p:sp>
        <p:nvSpPr>
          <p:cNvPr id="27" name="TextBox 26"/>
          <p:cNvSpPr txBox="1"/>
          <p:nvPr/>
        </p:nvSpPr>
        <p:spPr>
          <a:xfrm>
            <a:off x="6282118" y="3266267"/>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30" name="Oval 29"/>
          <p:cNvSpPr/>
          <p:nvPr/>
        </p:nvSpPr>
        <p:spPr bwMode="gray">
          <a:xfrm>
            <a:off x="5632256" y="2665598"/>
            <a:ext cx="591678" cy="11602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1316" y="2422491"/>
            <a:ext cx="1070435" cy="1902995"/>
          </a:xfrm>
          <a:prstGeom prst="rect">
            <a:avLst/>
          </a:prstGeom>
        </p:spPr>
      </p:pic>
      <p:sp>
        <p:nvSpPr>
          <p:cNvPr id="32" name="TextBox 31"/>
          <p:cNvSpPr txBox="1"/>
          <p:nvPr/>
        </p:nvSpPr>
        <p:spPr>
          <a:xfrm>
            <a:off x="7579508" y="380679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33" name="Oval 32"/>
          <p:cNvSpPr/>
          <p:nvPr/>
        </p:nvSpPr>
        <p:spPr bwMode="gray">
          <a:xfrm>
            <a:off x="6815926" y="3825895"/>
            <a:ext cx="733021" cy="19634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00695" y="3804622"/>
            <a:ext cx="1071540" cy="1904960"/>
          </a:xfrm>
          <a:prstGeom prst="rect">
            <a:avLst/>
          </a:prstGeom>
        </p:spPr>
      </p:pic>
      <p:sp>
        <p:nvSpPr>
          <p:cNvPr id="34" name="TextBox 33"/>
          <p:cNvSpPr txBox="1"/>
          <p:nvPr/>
        </p:nvSpPr>
        <p:spPr>
          <a:xfrm>
            <a:off x="4012216"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36" name="TextBox 35"/>
          <p:cNvSpPr txBox="1"/>
          <p:nvPr/>
        </p:nvSpPr>
        <p:spPr>
          <a:xfrm>
            <a:off x="5325249" y="408370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
        <p:nvSpPr>
          <p:cNvPr id="37" name="Oval 36"/>
          <p:cNvSpPr/>
          <p:nvPr/>
        </p:nvSpPr>
        <p:spPr bwMode="gray">
          <a:xfrm>
            <a:off x="4760842"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4216881" y="4057368"/>
            <a:ext cx="511393"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TextBox 39"/>
          <p:cNvSpPr txBox="1"/>
          <p:nvPr/>
        </p:nvSpPr>
        <p:spPr>
          <a:xfrm>
            <a:off x="5036984" y="5464861"/>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6</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2698" y="4163210"/>
            <a:ext cx="1057804" cy="1880540"/>
          </a:xfrm>
          <a:prstGeom prst="rect">
            <a:avLst/>
          </a:prstGeom>
        </p:spPr>
      </p:pic>
      <p:sp>
        <p:nvSpPr>
          <p:cNvPr id="21" name="Oval 20"/>
          <p:cNvSpPr/>
          <p:nvPr/>
        </p:nvSpPr>
        <p:spPr bwMode="gray">
          <a:xfrm>
            <a:off x="5525266" y="4701025"/>
            <a:ext cx="698668" cy="20195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3965" y="4426872"/>
            <a:ext cx="1057804" cy="1880540"/>
          </a:xfrm>
          <a:prstGeom prst="rect">
            <a:avLst/>
          </a:prstGeom>
        </p:spPr>
      </p:pic>
      <p:sp>
        <p:nvSpPr>
          <p:cNvPr id="23" name="Oval 22"/>
          <p:cNvSpPr/>
          <p:nvPr/>
        </p:nvSpPr>
        <p:spPr bwMode="gray">
          <a:xfrm>
            <a:off x="6643965" y="4858101"/>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p:cNvSpPr/>
          <p:nvPr/>
        </p:nvSpPr>
        <p:spPr bwMode="gray">
          <a:xfrm>
            <a:off x="7503733" y="4983049"/>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p:cNvPicPr>
            <a:picLocks noChangeAspect="1"/>
          </p:cNvPicPr>
          <p:nvPr/>
        </p:nvPicPr>
        <p:blipFill>
          <a:blip r:embed="rId8"/>
          <a:stretch>
            <a:fillRect/>
          </a:stretch>
        </p:blipFill>
        <p:spPr>
          <a:xfrm>
            <a:off x="7799425" y="5165039"/>
            <a:ext cx="1291171" cy="1237490"/>
          </a:xfrm>
          <a:prstGeom prst="rect">
            <a:avLst/>
          </a:prstGeom>
        </p:spPr>
      </p:pic>
      <p:cxnSp>
        <p:nvCxnSpPr>
          <p:cNvPr id="11" name="Curved Connector 10"/>
          <p:cNvCxnSpPr>
            <a:stCxn id="23" idx="4"/>
            <a:endCxn id="9" idx="1"/>
          </p:cNvCxnSpPr>
          <p:nvPr/>
        </p:nvCxnSpPr>
        <p:spPr>
          <a:xfrm rot="16200000" flipH="1">
            <a:off x="6882290" y="4866649"/>
            <a:ext cx="779828" cy="1054442"/>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381504" y="5718177"/>
            <a:ext cx="202036" cy="14585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9" name="Curved Connector 28"/>
          <p:cNvCxnSpPr>
            <a:stCxn id="28" idx="0"/>
            <a:endCxn id="8" idx="1"/>
          </p:cNvCxnSpPr>
          <p:nvPr/>
        </p:nvCxnSpPr>
        <p:spPr>
          <a:xfrm rot="5400000" flipH="1" flipV="1">
            <a:off x="6387726" y="5461939"/>
            <a:ext cx="351035" cy="1614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37" idx="4"/>
            <a:endCxn id="7" idx="1"/>
          </p:cNvCxnSpPr>
          <p:nvPr/>
        </p:nvCxnSpPr>
        <p:spPr>
          <a:xfrm rot="16200000" flipH="1">
            <a:off x="4865621" y="4476403"/>
            <a:ext cx="777994" cy="476159"/>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bwMode="gray">
          <a:xfrm>
            <a:off x="6763263" y="6086828"/>
            <a:ext cx="816245"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Oval 41"/>
          <p:cNvSpPr/>
          <p:nvPr/>
        </p:nvSpPr>
        <p:spPr bwMode="gray">
          <a:xfrm>
            <a:off x="4514298" y="5436390"/>
            <a:ext cx="428058" cy="26811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2167773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314981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Advanced Event and Regatta Settings</a:t>
            </a:r>
          </a:p>
          <a:p>
            <a:pPr lvl="2"/>
            <a:r>
              <a:rPr lang="en-US" dirty="0"/>
              <a:t>Uploading Images and Videos</a:t>
            </a:r>
          </a:p>
          <a:p>
            <a:pPr lvl="2"/>
            <a:r>
              <a:rPr lang="en-US" dirty="0"/>
              <a:t>Using the Media Gallery</a:t>
            </a:r>
          </a:p>
          <a:p>
            <a:pPr lvl="2"/>
            <a:r>
              <a:rPr lang="en-US" dirty="0"/>
              <a:t>Setting Event Images for Stage, Logo and Teaser</a:t>
            </a:r>
          </a:p>
          <a:p>
            <a:pPr lvl="2"/>
            <a:r>
              <a:rPr lang="en-US" dirty="0"/>
              <a:t>Regatta Format and Scoring Options</a:t>
            </a:r>
          </a:p>
          <a:p>
            <a:pPr lvl="2"/>
            <a:r>
              <a:rPr lang="en-US" dirty="0"/>
              <a:t>Race Manager App Configuration (Start Procedures, Course Options, …)</a:t>
            </a:r>
          </a:p>
          <a:p>
            <a:pPr lvl="2"/>
            <a:r>
              <a:rPr lang="en-US" dirty="0"/>
              <a:t>Importing Results from an External Source (e.g., Manage2Sail)</a:t>
            </a:r>
          </a:p>
          <a:p>
            <a:pPr lvl="1"/>
            <a:r>
              <a:rPr lang="en-US" dirty="0">
                <a:solidFill>
                  <a:schemeClr val="bg1">
                    <a:lumMod val="85000"/>
                  </a:schemeClr>
                </a:solidFill>
              </a:rPr>
              <a:t>Smartphone Tracking for Single-Fleet Regattas</a:t>
            </a:r>
          </a:p>
          <a:p>
            <a:pPr lvl="2"/>
            <a:r>
              <a:rPr lang="en-US" dirty="0">
                <a:solidFill>
                  <a:schemeClr val="bg1">
                    <a:lumMod val="85000"/>
                  </a:schemeClr>
                </a:solidFill>
              </a:rPr>
              <a:t>Defining the Course Marks and Waypoints</a:t>
            </a:r>
          </a:p>
          <a:p>
            <a:pPr lvl="2"/>
            <a:r>
              <a:rPr lang="en-US" dirty="0">
                <a:solidFill>
                  <a:schemeClr val="bg1">
                    <a:lumMod val="85000"/>
                  </a:schemeClr>
                </a:solidFill>
              </a:rPr>
              <a:t>Inviting and Binding Competitors’, Marks’ and Mark Layers’ Devices</a:t>
            </a:r>
          </a:p>
          <a:p>
            <a:pPr lvl="2"/>
            <a:r>
              <a:rPr lang="en-US" dirty="0">
                <a:solidFill>
                  <a:schemeClr val="bg1">
                    <a:lumMod val="85000"/>
                  </a:schemeClr>
                </a:solidFill>
              </a:rPr>
              <a:t>Using the SAP Sail </a:t>
            </a:r>
            <a:r>
              <a:rPr lang="en-US" dirty="0" err="1">
                <a:solidFill>
                  <a:schemeClr val="bg1">
                    <a:lumMod val="85000"/>
                  </a:schemeClr>
                </a:solidFill>
              </a:rPr>
              <a:t>InSight</a:t>
            </a:r>
            <a:r>
              <a:rPr lang="en-US" dirty="0">
                <a:solidFill>
                  <a:schemeClr val="bg1">
                    <a:lumMod val="85000"/>
                  </a:schemeClr>
                </a:solidFill>
              </a:rPr>
              <a:t> Tracking App</a:t>
            </a:r>
          </a:p>
          <a:p>
            <a:pPr lvl="2"/>
            <a:r>
              <a:rPr lang="en-US" dirty="0">
                <a:solidFill>
                  <a:schemeClr val="bg1">
                    <a:lumMod val="85000"/>
                  </a:schemeClr>
                </a:solidFill>
              </a:rPr>
              <a:t>Pinging Marks</a:t>
            </a:r>
          </a:p>
          <a:p>
            <a:pPr lvl="2"/>
            <a:r>
              <a:rPr lang="en-US" dirty="0">
                <a:solidFill>
                  <a:schemeClr val="bg1">
                    <a:lumMod val="85000"/>
                  </a:schemeClr>
                </a:solidFill>
              </a:rPr>
              <a:t>Starting and Stopping a Race</a:t>
            </a:r>
          </a:p>
          <a:p>
            <a:pPr lvl="2"/>
            <a:endParaRPr lang="en-US" dirty="0"/>
          </a:p>
        </p:txBody>
      </p:sp>
    </p:spTree>
    <p:extLst>
      <p:ext uri="{BB962C8B-B14F-4D97-AF65-F5344CB8AC3E}">
        <p14:creationId xmlns:p14="http://schemas.microsoft.com/office/powerpoint/2010/main" val="1615510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Event Configuration</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Edit the Event</a:t>
            </a:r>
          </a:p>
          <a:p>
            <a:pPr lvl="1"/>
            <a:r>
              <a:rPr lang="en-US" dirty="0">
                <a:sym typeface="Wingdings" panose="05000000000000000000" pitchFamily="2" charset="2"/>
              </a:rPr>
              <a:t>Edit URLs</a:t>
            </a: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pPr lvl="1"/>
            <a:r>
              <a:rPr lang="en-US" dirty="0">
                <a:sym typeface="Wingdings" panose="05000000000000000000" pitchFamily="2" charset="2"/>
              </a:rPr>
              <a:t>Edit Images and</a:t>
            </a:r>
            <a:br>
              <a:rPr lang="en-US" dirty="0">
                <a:sym typeface="Wingdings" panose="05000000000000000000" pitchFamily="2" charset="2"/>
              </a:rPr>
            </a:br>
            <a:r>
              <a:rPr lang="en-US" dirty="0">
                <a:sym typeface="Wingdings" panose="05000000000000000000" pitchFamily="2" charset="2"/>
              </a:rPr>
              <a:t>Videos</a:t>
            </a:r>
          </a:p>
        </p:txBody>
      </p:sp>
      <p:pic>
        <p:nvPicPr>
          <p:cNvPr id="10" name="Picture 9"/>
          <p:cNvPicPr>
            <a:picLocks noChangeAspect="1"/>
          </p:cNvPicPr>
          <p:nvPr/>
        </p:nvPicPr>
        <p:blipFill>
          <a:blip r:embed="rId2"/>
          <a:stretch>
            <a:fillRect/>
          </a:stretch>
        </p:blipFill>
        <p:spPr>
          <a:xfrm>
            <a:off x="2633493" y="1361551"/>
            <a:ext cx="3517215" cy="803838"/>
          </a:xfrm>
          <a:prstGeom prst="rect">
            <a:avLst/>
          </a:prstGeom>
        </p:spPr>
      </p:pic>
      <p:sp>
        <p:nvSpPr>
          <p:cNvPr id="38" name="Oval 37"/>
          <p:cNvSpPr/>
          <p:nvPr/>
        </p:nvSpPr>
        <p:spPr bwMode="gray">
          <a:xfrm>
            <a:off x="5874600" y="1817002"/>
            <a:ext cx="150342" cy="11277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3"/>
          <a:stretch>
            <a:fillRect/>
          </a:stretch>
        </p:blipFill>
        <p:spPr>
          <a:xfrm>
            <a:off x="2236199" y="2166615"/>
            <a:ext cx="3074308" cy="2358596"/>
          </a:xfrm>
          <a:prstGeom prst="rect">
            <a:avLst/>
          </a:prstGeom>
        </p:spPr>
      </p:pic>
      <p:sp>
        <p:nvSpPr>
          <p:cNvPr id="24" name="Oval 23"/>
          <p:cNvSpPr/>
          <p:nvPr/>
        </p:nvSpPr>
        <p:spPr bwMode="gray">
          <a:xfrm>
            <a:off x="2875636" y="3345913"/>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4" name="Oval 43"/>
          <p:cNvSpPr/>
          <p:nvPr/>
        </p:nvSpPr>
        <p:spPr bwMode="gray">
          <a:xfrm>
            <a:off x="2875636" y="3501405"/>
            <a:ext cx="1638662"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 name="Picture 13"/>
          <p:cNvPicPr>
            <a:picLocks noChangeAspect="1"/>
          </p:cNvPicPr>
          <p:nvPr/>
        </p:nvPicPr>
        <p:blipFill>
          <a:blip r:embed="rId4"/>
          <a:stretch>
            <a:fillRect/>
          </a:stretch>
        </p:blipFill>
        <p:spPr>
          <a:xfrm>
            <a:off x="5895544" y="2164452"/>
            <a:ext cx="2551681" cy="2255068"/>
          </a:xfrm>
          <a:prstGeom prst="rect">
            <a:avLst/>
          </a:prstGeom>
        </p:spPr>
      </p:pic>
      <p:cxnSp>
        <p:nvCxnSpPr>
          <p:cNvPr id="35" name="Curved Connector 34"/>
          <p:cNvCxnSpPr>
            <a:stCxn id="44" idx="6"/>
          </p:cNvCxnSpPr>
          <p:nvPr/>
        </p:nvCxnSpPr>
        <p:spPr>
          <a:xfrm flipV="1">
            <a:off x="4514298" y="3344687"/>
            <a:ext cx="3171150" cy="23682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a:stCxn id="24" idx="6"/>
          </p:cNvCxnSpPr>
          <p:nvPr/>
        </p:nvCxnSpPr>
        <p:spPr>
          <a:xfrm flipV="1">
            <a:off x="4514298" y="3105039"/>
            <a:ext cx="2708408" cy="320985"/>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stretch>
            <a:fillRect/>
          </a:stretch>
        </p:blipFill>
        <p:spPr>
          <a:xfrm>
            <a:off x="2236199" y="4559270"/>
            <a:ext cx="3281836" cy="866040"/>
          </a:xfrm>
          <a:prstGeom prst="rect">
            <a:avLst/>
          </a:prstGeom>
        </p:spPr>
      </p:pic>
      <p:pic>
        <p:nvPicPr>
          <p:cNvPr id="20" name="Picture 19"/>
          <p:cNvPicPr>
            <a:picLocks noChangeAspect="1"/>
          </p:cNvPicPr>
          <p:nvPr/>
        </p:nvPicPr>
        <p:blipFill>
          <a:blip r:embed="rId6"/>
          <a:stretch>
            <a:fillRect/>
          </a:stretch>
        </p:blipFill>
        <p:spPr>
          <a:xfrm>
            <a:off x="5777738" y="4559270"/>
            <a:ext cx="2743573" cy="841279"/>
          </a:xfrm>
          <a:prstGeom prst="rect">
            <a:avLst/>
          </a:prstGeom>
        </p:spPr>
      </p:pic>
      <p:sp>
        <p:nvSpPr>
          <p:cNvPr id="47" name="Oval 46"/>
          <p:cNvSpPr/>
          <p:nvPr/>
        </p:nvSpPr>
        <p:spPr bwMode="gray">
          <a:xfrm>
            <a:off x="4703167" y="5031520"/>
            <a:ext cx="777168" cy="16022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36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Images and Videos</a:t>
            </a:r>
            <a:endParaRPr lang="de-DE" dirty="0"/>
          </a:p>
        </p:txBody>
      </p: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Select type of image</a:t>
            </a:r>
          </a:p>
          <a:p>
            <a:r>
              <a:rPr lang="en-US" dirty="0">
                <a:sym typeface="Wingdings" panose="05000000000000000000" pitchFamily="2" charset="2"/>
              </a:rPr>
              <a:t>Input URL</a:t>
            </a:r>
          </a:p>
          <a:p>
            <a:pPr lvl="1"/>
            <a:r>
              <a:rPr lang="en-US" dirty="0">
                <a:sym typeface="Wingdings" panose="05000000000000000000" pitchFamily="2" charset="2"/>
              </a:rPr>
              <a:t>Just copy it if you have it,</a:t>
            </a:r>
          </a:p>
          <a:p>
            <a:pPr lvl="1"/>
            <a:r>
              <a:rPr lang="en-US" dirty="0">
                <a:sym typeface="Wingdings" panose="05000000000000000000" pitchFamily="2" charset="2"/>
              </a:rPr>
              <a:t>Or upload a file. This will</a:t>
            </a:r>
            <a:br>
              <a:rPr lang="en-US" dirty="0">
                <a:sym typeface="Wingdings" panose="05000000000000000000" pitchFamily="2" charset="2"/>
              </a:rPr>
            </a:br>
            <a:r>
              <a:rPr lang="en-US" dirty="0">
                <a:sym typeface="Wingdings" panose="05000000000000000000" pitchFamily="2" charset="2"/>
              </a:rPr>
              <a:t>fill the URL field when</a:t>
            </a:r>
            <a:br>
              <a:rPr lang="en-US" dirty="0">
                <a:sym typeface="Wingdings" panose="05000000000000000000" pitchFamily="2" charset="2"/>
              </a:rPr>
            </a:br>
            <a:r>
              <a:rPr lang="en-US" dirty="0">
                <a:sym typeface="Wingdings" panose="05000000000000000000" pitchFamily="2" charset="2"/>
              </a:rPr>
              <a:t>upload is complete</a:t>
            </a:r>
          </a:p>
          <a:p>
            <a:pPr lvl="1"/>
            <a:r>
              <a:rPr lang="en-US" dirty="0">
                <a:sym typeface="Wingdings" panose="05000000000000000000" pitchFamily="2" charset="2"/>
              </a:rPr>
              <a:t>Title, Subtitle and Copy-</a:t>
            </a:r>
            <a:br>
              <a:rPr lang="en-US" dirty="0">
                <a:sym typeface="Wingdings" panose="05000000000000000000" pitchFamily="2" charset="2"/>
              </a:rPr>
            </a:br>
            <a:r>
              <a:rPr lang="en-US" dirty="0">
                <a:sym typeface="Wingdings" panose="05000000000000000000" pitchFamily="2" charset="2"/>
              </a:rPr>
              <a:t>right are optional</a:t>
            </a:r>
          </a:p>
          <a:p>
            <a:pPr lvl="1"/>
            <a:r>
              <a:rPr lang="en-US" dirty="0">
                <a:sym typeface="Wingdings" panose="05000000000000000000" pitchFamily="2" charset="2"/>
              </a:rPr>
              <a:t>Width/Height will be filled</a:t>
            </a:r>
            <a:br>
              <a:rPr lang="en-US" dirty="0">
                <a:sym typeface="Wingdings" panose="05000000000000000000" pitchFamily="2" charset="2"/>
              </a:rPr>
            </a:br>
            <a:r>
              <a:rPr lang="en-US" dirty="0">
                <a:sym typeface="Wingdings" panose="05000000000000000000" pitchFamily="2" charset="2"/>
              </a:rPr>
              <a:t>automatically</a:t>
            </a:r>
          </a:p>
          <a:p>
            <a:r>
              <a:rPr lang="en-US" dirty="0">
                <a:sym typeface="Wingdings" panose="05000000000000000000" pitchFamily="2" charset="2"/>
              </a:rPr>
              <a:t>Select additional tags if applicable</a:t>
            </a:r>
          </a:p>
          <a:p>
            <a:pPr lvl="1"/>
            <a:r>
              <a:rPr lang="en-US" dirty="0">
                <a:sym typeface="Wingdings" panose="05000000000000000000" pitchFamily="2" charset="2"/>
              </a:rPr>
              <a:t>Tip: press Ctrl-Space in “Enter tags for the image” field to see list of possible tags</a:t>
            </a:r>
          </a:p>
        </p:txBody>
      </p:sp>
      <p:pic>
        <p:nvPicPr>
          <p:cNvPr id="19" name="Picture 18"/>
          <p:cNvPicPr>
            <a:picLocks noChangeAspect="1"/>
          </p:cNvPicPr>
          <p:nvPr/>
        </p:nvPicPr>
        <p:blipFill>
          <a:blip r:embed="rId2"/>
          <a:stretch>
            <a:fillRect/>
          </a:stretch>
        </p:blipFill>
        <p:spPr>
          <a:xfrm>
            <a:off x="2591176" y="1258980"/>
            <a:ext cx="3281836" cy="866040"/>
          </a:xfrm>
          <a:prstGeom prst="rect">
            <a:avLst/>
          </a:prstGeom>
        </p:spPr>
      </p:pic>
      <p:sp>
        <p:nvSpPr>
          <p:cNvPr id="24" name="Oval 23"/>
          <p:cNvSpPr/>
          <p:nvPr/>
        </p:nvSpPr>
        <p:spPr bwMode="gray">
          <a:xfrm>
            <a:off x="3539118" y="1691617"/>
            <a:ext cx="748340" cy="24377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4" idx="6"/>
          </p:cNvCxnSpPr>
          <p:nvPr/>
        </p:nvCxnSpPr>
        <p:spPr>
          <a:xfrm>
            <a:off x="4287458" y="1813502"/>
            <a:ext cx="437565" cy="468236"/>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3222781" y="2281738"/>
            <a:ext cx="3671683" cy="2329920"/>
          </a:xfrm>
          <a:prstGeom prst="rect">
            <a:avLst/>
          </a:prstGeom>
        </p:spPr>
      </p:pic>
      <p:pic>
        <p:nvPicPr>
          <p:cNvPr id="7" name="Picture 6"/>
          <p:cNvPicPr>
            <a:picLocks noChangeAspect="1"/>
          </p:cNvPicPr>
          <p:nvPr/>
        </p:nvPicPr>
        <p:blipFill>
          <a:blip r:embed="rId4"/>
          <a:stretch>
            <a:fillRect/>
          </a:stretch>
        </p:blipFill>
        <p:spPr>
          <a:xfrm>
            <a:off x="3155462" y="5678424"/>
            <a:ext cx="2117727" cy="834572"/>
          </a:xfrm>
          <a:prstGeom prst="rect">
            <a:avLst/>
          </a:prstGeom>
        </p:spPr>
      </p:pic>
    </p:spTree>
    <p:extLst>
      <p:ext uri="{BB962C8B-B14F-4D97-AF65-F5344CB8AC3E}">
        <p14:creationId xmlns:p14="http://schemas.microsoft.com/office/powerpoint/2010/main" val="3723180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the Images and Videos Appear on the Site?</a:t>
            </a:r>
            <a:endParaRPr lang="de-DE" dirty="0"/>
          </a:p>
        </p:txBody>
      </p:sp>
      <p:pic>
        <p:nvPicPr>
          <p:cNvPr id="19" name="Picture 18"/>
          <p:cNvPicPr>
            <a:picLocks noChangeAspect="1"/>
          </p:cNvPicPr>
          <p:nvPr/>
        </p:nvPicPr>
        <p:blipFill>
          <a:blip r:embed="rId2"/>
          <a:stretch>
            <a:fillRect/>
          </a:stretch>
        </p:blipFill>
        <p:spPr>
          <a:xfrm>
            <a:off x="324000" y="1440369"/>
            <a:ext cx="3281836" cy="866040"/>
          </a:xfrm>
          <a:prstGeom prst="rect">
            <a:avLst/>
          </a:prstGeom>
        </p:spPr>
      </p:pic>
      <p:pic>
        <p:nvPicPr>
          <p:cNvPr id="20" name="Picture 19"/>
          <p:cNvPicPr>
            <a:picLocks noChangeAspect="1"/>
          </p:cNvPicPr>
          <p:nvPr/>
        </p:nvPicPr>
        <p:blipFill>
          <a:blip r:embed="rId3"/>
          <a:stretch>
            <a:fillRect/>
          </a:stretch>
        </p:blipFill>
        <p:spPr>
          <a:xfrm>
            <a:off x="324000" y="4564428"/>
            <a:ext cx="2743573" cy="841279"/>
          </a:xfrm>
          <a:prstGeom prst="rect">
            <a:avLst/>
          </a:prstGeom>
        </p:spPr>
      </p:pic>
      <p:cxnSp>
        <p:nvCxnSpPr>
          <p:cNvPr id="48" name="Curved Connector 47"/>
          <p:cNvCxnSpPr/>
          <p:nvPr/>
        </p:nvCxnSpPr>
        <p:spPr>
          <a:xfrm rot="5400000" flipH="1" flipV="1">
            <a:off x="4696839" y="3577652"/>
            <a:ext cx="1856364" cy="1051373"/>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gray">
          <a:xfrm>
            <a:off x="1967174" y="1897531"/>
            <a:ext cx="908462" cy="19492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3932260" y="1440369"/>
            <a:ext cx="2318981" cy="3429554"/>
          </a:xfrm>
          <a:prstGeom prst="rect">
            <a:avLst/>
          </a:prstGeom>
        </p:spPr>
      </p:pic>
      <p:cxnSp>
        <p:nvCxnSpPr>
          <p:cNvPr id="11" name="Curved Connector 10"/>
          <p:cNvCxnSpPr>
            <a:stCxn id="24" idx="6"/>
          </p:cNvCxnSpPr>
          <p:nvPr/>
        </p:nvCxnSpPr>
        <p:spPr>
          <a:xfrm>
            <a:off x="2875636" y="1994996"/>
            <a:ext cx="1638662" cy="183369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236974" y="1891068"/>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5" name="Curved Connector 34"/>
          <p:cNvCxnSpPr>
            <a:stCxn id="44" idx="4"/>
          </p:cNvCxnSpPr>
          <p:nvPr/>
        </p:nvCxnSpPr>
        <p:spPr>
          <a:xfrm rot="16200000" flipH="1">
            <a:off x="2452208" y="1242325"/>
            <a:ext cx="764774" cy="246504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stretch>
            <a:fillRect/>
          </a:stretch>
        </p:blipFill>
        <p:spPr>
          <a:xfrm>
            <a:off x="6457586" y="2398845"/>
            <a:ext cx="2362414" cy="3775425"/>
          </a:xfrm>
          <a:prstGeom prst="rect">
            <a:avLst/>
          </a:prstGeom>
        </p:spPr>
      </p:pic>
      <p:sp>
        <p:nvSpPr>
          <p:cNvPr id="25" name="Oval 24"/>
          <p:cNvSpPr/>
          <p:nvPr/>
        </p:nvSpPr>
        <p:spPr bwMode="gray">
          <a:xfrm>
            <a:off x="487223" y="4999842"/>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6" name="Curved Connector 25"/>
          <p:cNvCxnSpPr/>
          <p:nvPr/>
        </p:nvCxnSpPr>
        <p:spPr>
          <a:xfrm flipV="1">
            <a:off x="1236976" y="3926157"/>
            <a:ext cx="5343338" cy="118909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gray">
          <a:xfrm>
            <a:off x="487223" y="1897531"/>
            <a:ext cx="730200" cy="20139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1" name="Curved Connector 30"/>
          <p:cNvCxnSpPr>
            <a:stCxn id="30" idx="4"/>
          </p:cNvCxnSpPr>
          <p:nvPr/>
        </p:nvCxnSpPr>
        <p:spPr>
          <a:xfrm rot="16200000" flipH="1">
            <a:off x="1957014" y="994231"/>
            <a:ext cx="3518608" cy="5727991"/>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bwMode="gray">
          <a:xfrm>
            <a:off x="7023593" y="2953754"/>
            <a:ext cx="284272" cy="17091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0614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746" y="2863859"/>
            <a:ext cx="7577607" cy="3521311"/>
          </a:xfrm>
          <a:prstGeom prst="rect">
            <a:avLst/>
          </a:prstGeom>
        </p:spPr>
      </p:pic>
      <p:sp>
        <p:nvSpPr>
          <p:cNvPr id="2" name="Title 1"/>
          <p:cNvSpPr>
            <a:spLocks noGrp="1"/>
          </p:cNvSpPr>
          <p:nvPr>
            <p:ph type="title"/>
          </p:nvPr>
        </p:nvSpPr>
        <p:spPr/>
        <p:txBody>
          <a:bodyPr/>
          <a:lstStyle/>
          <a:p>
            <a:r>
              <a:rPr lang="de-DE" dirty="0" err="1"/>
              <a:t>Adding</a:t>
            </a:r>
            <a:r>
              <a:rPr lang="de-DE" dirty="0"/>
              <a:t> </a:t>
            </a:r>
            <a:r>
              <a:rPr lang="de-DE" dirty="0" err="1"/>
              <a:t>video</a:t>
            </a:r>
            <a:r>
              <a:rPr lang="de-DE" dirty="0"/>
              <a:t> </a:t>
            </a:r>
            <a:r>
              <a:rPr lang="de-DE" dirty="0" err="1"/>
              <a:t>playback</a:t>
            </a:r>
            <a:r>
              <a:rPr lang="de-DE" dirty="0"/>
              <a:t> </a:t>
            </a:r>
            <a:r>
              <a:rPr lang="de-DE" dirty="0" err="1"/>
              <a:t>to</a:t>
            </a:r>
            <a:r>
              <a:rPr lang="de-DE" dirty="0"/>
              <a:t> a </a:t>
            </a:r>
            <a:r>
              <a:rPr lang="de-DE" dirty="0" err="1"/>
              <a:t>race</a:t>
            </a:r>
            <a:r>
              <a:rPr lang="de-DE" dirty="0"/>
              <a:t> </a:t>
            </a:r>
            <a:r>
              <a:rPr lang="de-DE" dirty="0" err="1"/>
              <a:t>replay</a:t>
            </a:r>
            <a:r>
              <a:rPr lang="de-DE" dirty="0"/>
              <a:t> 1/2</a:t>
            </a:r>
          </a:p>
        </p:txBody>
      </p:sp>
      <p:pic>
        <p:nvPicPr>
          <p:cNvPr id="4" name="Picture 3"/>
          <p:cNvPicPr>
            <a:picLocks noChangeAspect="1"/>
          </p:cNvPicPr>
          <p:nvPr/>
        </p:nvPicPr>
        <p:blipFill>
          <a:blip r:embed="rId3"/>
          <a:stretch>
            <a:fillRect/>
          </a:stretch>
        </p:blipFill>
        <p:spPr>
          <a:xfrm>
            <a:off x="253661" y="1317892"/>
            <a:ext cx="5986523" cy="1346176"/>
          </a:xfrm>
          <a:prstGeom prst="rect">
            <a:avLst/>
          </a:prstGeom>
        </p:spPr>
      </p:pic>
      <p:sp>
        <p:nvSpPr>
          <p:cNvPr id="5" name="Oval 4"/>
          <p:cNvSpPr/>
          <p:nvPr/>
        </p:nvSpPr>
        <p:spPr bwMode="gray">
          <a:xfrm>
            <a:off x="5296614" y="2362200"/>
            <a:ext cx="822831" cy="301868"/>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a:stretch>
            <a:fillRect/>
          </a:stretch>
        </p:blipFill>
        <p:spPr>
          <a:xfrm>
            <a:off x="7100116" y="1521068"/>
            <a:ext cx="851969" cy="1116623"/>
          </a:xfrm>
          <a:prstGeom prst="rect">
            <a:avLst/>
          </a:prstGeom>
        </p:spPr>
      </p:pic>
      <p:cxnSp>
        <p:nvCxnSpPr>
          <p:cNvPr id="8" name="Curved Connector 7"/>
          <p:cNvCxnSpPr>
            <a:stCxn id="5" idx="6"/>
            <a:endCxn id="11" idx="2"/>
          </p:cNvCxnSpPr>
          <p:nvPr/>
        </p:nvCxnSpPr>
        <p:spPr>
          <a:xfrm flipV="1">
            <a:off x="6119445" y="1657062"/>
            <a:ext cx="988319" cy="85607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gray">
          <a:xfrm>
            <a:off x="7107764" y="1536440"/>
            <a:ext cx="798006" cy="241243"/>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5003405" y="2405412"/>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6" name="TextBox 25"/>
          <p:cNvSpPr txBox="1"/>
          <p:nvPr/>
        </p:nvSpPr>
        <p:spPr>
          <a:xfrm>
            <a:off x="2814999" y="5794007"/>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pic>
        <p:nvPicPr>
          <p:cNvPr id="31" name="Picture 30"/>
          <p:cNvPicPr>
            <a:picLocks noChangeAspect="1"/>
          </p:cNvPicPr>
          <p:nvPr/>
        </p:nvPicPr>
        <p:blipFill>
          <a:blip r:embed="rId5"/>
          <a:stretch>
            <a:fillRect/>
          </a:stretch>
        </p:blipFill>
        <p:spPr>
          <a:xfrm>
            <a:off x="3180750" y="3336326"/>
            <a:ext cx="1891597" cy="2227087"/>
          </a:xfrm>
          <a:prstGeom prst="rect">
            <a:avLst/>
          </a:prstGeom>
        </p:spPr>
      </p:pic>
      <p:sp>
        <p:nvSpPr>
          <p:cNvPr id="35" name="TextBox 34"/>
          <p:cNvSpPr txBox="1"/>
          <p:nvPr/>
        </p:nvSpPr>
        <p:spPr>
          <a:xfrm>
            <a:off x="2814999" y="5347969"/>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pic>
        <p:nvPicPr>
          <p:cNvPr id="38" name="Picture 37"/>
          <p:cNvPicPr>
            <a:picLocks noChangeAspect="1"/>
          </p:cNvPicPr>
          <p:nvPr/>
        </p:nvPicPr>
        <p:blipFill>
          <a:blip r:embed="rId6"/>
          <a:stretch>
            <a:fillRect/>
          </a:stretch>
        </p:blipFill>
        <p:spPr>
          <a:xfrm>
            <a:off x="5696680" y="3854212"/>
            <a:ext cx="2209089" cy="1191313"/>
          </a:xfrm>
          <a:prstGeom prst="rect">
            <a:avLst/>
          </a:prstGeom>
        </p:spPr>
      </p:pic>
      <p:sp>
        <p:nvSpPr>
          <p:cNvPr id="40" name="Oval 39"/>
          <p:cNvSpPr/>
          <p:nvPr/>
        </p:nvSpPr>
        <p:spPr bwMode="gray">
          <a:xfrm>
            <a:off x="7130622" y="4789771"/>
            <a:ext cx="428418" cy="215444"/>
          </a:xfrm>
          <a:prstGeom prst="ellipse">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TextBox 40"/>
          <p:cNvSpPr txBox="1"/>
          <p:nvPr/>
        </p:nvSpPr>
        <p:spPr>
          <a:xfrm>
            <a:off x="6366859" y="4110786"/>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43" name="TextBox 42"/>
          <p:cNvSpPr txBox="1"/>
          <p:nvPr/>
        </p:nvSpPr>
        <p:spPr>
          <a:xfrm>
            <a:off x="7995877" y="4080536"/>
            <a:ext cx="980671"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800" kern="0" dirty="0">
                <a:solidFill>
                  <a:srgbClr val="FF0000"/>
                </a:solidFill>
                <a:ea typeface="Arial Unicode MS" pitchFamily="34" charset="-128"/>
                <a:cs typeface="Arial Unicode MS" pitchFamily="34" charset="-128"/>
              </a:rPr>
              <a:t>Enter link </a:t>
            </a:r>
            <a:r>
              <a:rPr lang="de-DE" sz="800" kern="0" dirty="0" err="1">
                <a:solidFill>
                  <a:srgbClr val="FF0000"/>
                </a:solidFill>
                <a:ea typeface="Arial Unicode MS" pitchFamily="34" charset="-128"/>
                <a:cs typeface="Arial Unicode MS" pitchFamily="34" charset="-128"/>
              </a:rPr>
              <a:t>to</a:t>
            </a:r>
            <a:r>
              <a:rPr lang="de-DE" sz="800" kern="0" dirty="0">
                <a:solidFill>
                  <a:srgbClr val="FF0000"/>
                </a:solidFill>
                <a:ea typeface="Arial Unicode MS" pitchFamily="34" charset="-128"/>
                <a:cs typeface="Arial Unicode MS" pitchFamily="34" charset="-128"/>
              </a:rPr>
              <a:t> </a:t>
            </a:r>
            <a:r>
              <a:rPr lang="de-DE" sz="800" kern="0" dirty="0" err="1">
                <a:solidFill>
                  <a:srgbClr val="FF0000"/>
                </a:solidFill>
                <a:ea typeface="Arial Unicode MS" pitchFamily="34" charset="-128"/>
                <a:cs typeface="Arial Unicode MS" pitchFamily="34" charset="-128"/>
              </a:rPr>
              <a:t>video</a:t>
            </a:r>
            <a:r>
              <a:rPr lang="de-DE" sz="800" kern="0" dirty="0">
                <a:solidFill>
                  <a:srgbClr val="FF0000"/>
                </a:solidFill>
                <a:ea typeface="Arial Unicode MS" pitchFamily="34" charset="-128"/>
                <a:cs typeface="Arial Unicode MS" pitchFamily="34" charset="-128"/>
              </a:rPr>
              <a:t> (</a:t>
            </a:r>
            <a:r>
              <a:rPr lang="de-DE" sz="800" kern="0" dirty="0" err="1">
                <a:solidFill>
                  <a:srgbClr val="FF0000"/>
                </a:solidFill>
                <a:ea typeface="Arial Unicode MS" pitchFamily="34" charset="-128"/>
                <a:cs typeface="Arial Unicode MS" pitchFamily="34" charset="-128"/>
              </a:rPr>
              <a:t>youtube</a:t>
            </a:r>
            <a:r>
              <a:rPr lang="de-DE" sz="800" kern="0" dirty="0">
                <a:solidFill>
                  <a:srgbClr val="FF0000"/>
                </a:solidFill>
                <a:ea typeface="Arial Unicode MS" pitchFamily="34" charset="-128"/>
                <a:cs typeface="Arial Unicode MS" pitchFamily="34" charset="-128"/>
              </a:rPr>
              <a:t>/mp4) </a:t>
            </a:r>
            <a:r>
              <a:rPr lang="de-DE" sz="800" kern="0" dirty="0" err="1">
                <a:solidFill>
                  <a:srgbClr val="FF0000"/>
                </a:solidFill>
                <a:ea typeface="Arial Unicode MS" pitchFamily="34" charset="-128"/>
                <a:cs typeface="Arial Unicode MS" pitchFamily="34" charset="-128"/>
              </a:rPr>
              <a:t>and</a:t>
            </a:r>
            <a:r>
              <a:rPr lang="de-DE" sz="800" kern="0" dirty="0">
                <a:solidFill>
                  <a:srgbClr val="FF0000"/>
                </a:solidFill>
                <a:ea typeface="Arial Unicode MS" pitchFamily="34" charset="-128"/>
                <a:cs typeface="Arial Unicode MS" pitchFamily="34" charset="-128"/>
              </a:rPr>
              <a:t> </a:t>
            </a:r>
            <a:r>
              <a:rPr lang="de-DE" sz="800" kern="0" dirty="0" err="1">
                <a:solidFill>
                  <a:srgbClr val="FF0000"/>
                </a:solidFill>
                <a:ea typeface="Arial Unicode MS" pitchFamily="34" charset="-128"/>
                <a:cs typeface="Arial Unicode MS" pitchFamily="34" charset="-128"/>
              </a:rPr>
              <a:t>name</a:t>
            </a:r>
            <a:endParaRPr lang="de-DE" sz="800" kern="0" dirty="0">
              <a:solidFill>
                <a:srgbClr val="FF0000"/>
              </a:solidFill>
              <a:ea typeface="Arial Unicode MS" pitchFamily="34" charset="-128"/>
              <a:cs typeface="Arial Unicode MS" pitchFamily="34" charset="-128"/>
            </a:endParaRPr>
          </a:p>
        </p:txBody>
      </p:sp>
      <p:sp>
        <p:nvSpPr>
          <p:cNvPr id="44" name="Oval 43"/>
          <p:cNvSpPr/>
          <p:nvPr/>
        </p:nvSpPr>
        <p:spPr bwMode="gray">
          <a:xfrm>
            <a:off x="3157890" y="5774341"/>
            <a:ext cx="743550" cy="246299"/>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Oval 44"/>
          <p:cNvSpPr/>
          <p:nvPr/>
        </p:nvSpPr>
        <p:spPr bwMode="gray">
          <a:xfrm>
            <a:off x="3211230" y="5347969"/>
            <a:ext cx="286350" cy="246299"/>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de-DE" dirty="0"/>
          </a:p>
        </p:txBody>
      </p:sp>
      <p:cxnSp>
        <p:nvCxnSpPr>
          <p:cNvPr id="36" name="Curved Connector 35"/>
          <p:cNvCxnSpPr>
            <a:stCxn id="45" idx="6"/>
          </p:cNvCxnSpPr>
          <p:nvPr/>
        </p:nvCxnSpPr>
        <p:spPr>
          <a:xfrm flipV="1">
            <a:off x="3497580" y="4218508"/>
            <a:ext cx="2788755" cy="1252611"/>
          </a:xfrm>
          <a:prstGeom prst="curvedConnector3">
            <a:avLst>
              <a:gd name="adj1" fmla="val 6721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bwMode="gray">
          <a:xfrm>
            <a:off x="6644640" y="4084319"/>
            <a:ext cx="1261129" cy="270028"/>
          </a:xfrm>
          <a:prstGeom prst="rect">
            <a:avLst/>
          </a:prstGeom>
          <a:noFill/>
          <a:ln>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TextBox 63"/>
          <p:cNvSpPr txBox="1"/>
          <p:nvPr/>
        </p:nvSpPr>
        <p:spPr>
          <a:xfrm>
            <a:off x="6824524" y="4789771"/>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(5)</a:t>
            </a:r>
          </a:p>
        </p:txBody>
      </p:sp>
    </p:spTree>
    <p:extLst>
      <p:ext uri="{BB962C8B-B14F-4D97-AF65-F5344CB8AC3E}">
        <p14:creationId xmlns:p14="http://schemas.microsoft.com/office/powerpoint/2010/main" val="98911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t>
            </a:r>
            <a:r>
              <a:rPr lang="en-US" i="1" dirty="0"/>
              <a:t>and</a:t>
            </a:r>
            <a:r>
              <a:rPr lang="en-US" dirty="0"/>
              <a:t> External Scoring System</a:t>
            </a:r>
          </a:p>
          <a:p>
            <a:pPr lvl="2"/>
            <a:r>
              <a:rPr lang="en-US" dirty="0"/>
              <a:t>Correcting Wrongly Pinged Mark Positions</a:t>
            </a:r>
          </a:p>
          <a:p>
            <a:pPr lvl="2"/>
            <a:r>
              <a:rPr lang="en-US" dirty="0"/>
              <a:t>Obtaining the Apps</a:t>
            </a:r>
          </a:p>
          <a:p>
            <a:pPr lvl="2"/>
            <a:r>
              <a:rPr lang="en-US" dirty="0"/>
              <a:t>User Management</a:t>
            </a:r>
          </a:p>
          <a:p>
            <a:pPr lvl="2"/>
            <a:endParaRPr lang="en-US" dirty="0"/>
          </a:p>
        </p:txBody>
      </p:sp>
    </p:spTree>
    <p:extLst>
      <p:ext uri="{BB962C8B-B14F-4D97-AF65-F5344CB8AC3E}">
        <p14:creationId xmlns:p14="http://schemas.microsoft.com/office/powerpoint/2010/main" val="4102363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266" y="1355100"/>
            <a:ext cx="8482254" cy="3941700"/>
          </a:xfrm>
          <a:prstGeom prst="rect">
            <a:avLst/>
          </a:prstGeom>
        </p:spPr>
      </p:pic>
      <p:sp>
        <p:nvSpPr>
          <p:cNvPr id="2" name="Title 1"/>
          <p:cNvSpPr>
            <a:spLocks noGrp="1"/>
          </p:cNvSpPr>
          <p:nvPr>
            <p:ph type="title"/>
          </p:nvPr>
        </p:nvSpPr>
        <p:spPr/>
        <p:txBody>
          <a:bodyPr/>
          <a:lstStyle/>
          <a:p>
            <a:r>
              <a:rPr lang="de-DE" dirty="0" err="1"/>
              <a:t>Adding</a:t>
            </a:r>
            <a:r>
              <a:rPr lang="de-DE" dirty="0"/>
              <a:t> </a:t>
            </a:r>
            <a:r>
              <a:rPr lang="de-DE" dirty="0" err="1"/>
              <a:t>video</a:t>
            </a:r>
            <a:r>
              <a:rPr lang="de-DE" dirty="0"/>
              <a:t> </a:t>
            </a:r>
            <a:r>
              <a:rPr lang="de-DE"/>
              <a:t>playback </a:t>
            </a:r>
            <a:r>
              <a:rPr lang="de-DE" dirty="0" err="1"/>
              <a:t>to</a:t>
            </a:r>
            <a:r>
              <a:rPr lang="de-DE" dirty="0"/>
              <a:t> a </a:t>
            </a:r>
            <a:r>
              <a:rPr lang="de-DE" dirty="0" err="1"/>
              <a:t>race</a:t>
            </a:r>
            <a:r>
              <a:rPr lang="de-DE" dirty="0"/>
              <a:t> </a:t>
            </a:r>
            <a:r>
              <a:rPr lang="de-DE" dirty="0" err="1"/>
              <a:t>replay</a:t>
            </a:r>
            <a:r>
              <a:rPr lang="de-DE" dirty="0"/>
              <a:t> 2/2</a:t>
            </a:r>
          </a:p>
        </p:txBody>
      </p:sp>
      <p:pic>
        <p:nvPicPr>
          <p:cNvPr id="3" name="Picture 2"/>
          <p:cNvPicPr>
            <a:picLocks noChangeAspect="1"/>
          </p:cNvPicPr>
          <p:nvPr/>
        </p:nvPicPr>
        <p:blipFill>
          <a:blip r:embed="rId3"/>
          <a:stretch>
            <a:fillRect/>
          </a:stretch>
        </p:blipFill>
        <p:spPr>
          <a:xfrm>
            <a:off x="3328278" y="1909734"/>
            <a:ext cx="2252663" cy="2676388"/>
          </a:xfrm>
          <a:prstGeom prst="rect">
            <a:avLst/>
          </a:prstGeom>
        </p:spPr>
      </p:pic>
      <p:sp>
        <p:nvSpPr>
          <p:cNvPr id="20" name="Oval 19"/>
          <p:cNvSpPr/>
          <p:nvPr/>
        </p:nvSpPr>
        <p:spPr bwMode="gray">
          <a:xfrm>
            <a:off x="5332340" y="3587584"/>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5322198" y="2967191"/>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(1)</a:t>
            </a:r>
          </a:p>
        </p:txBody>
      </p:sp>
      <p:sp>
        <p:nvSpPr>
          <p:cNvPr id="23" name="TextBox 22"/>
          <p:cNvSpPr txBox="1"/>
          <p:nvPr/>
        </p:nvSpPr>
        <p:spPr>
          <a:xfrm>
            <a:off x="3095030" y="3358013"/>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(2)</a:t>
            </a:r>
          </a:p>
        </p:txBody>
      </p:sp>
      <p:sp>
        <p:nvSpPr>
          <p:cNvPr id="27" name="Oval 26"/>
          <p:cNvSpPr/>
          <p:nvPr/>
        </p:nvSpPr>
        <p:spPr bwMode="gray">
          <a:xfrm>
            <a:off x="3320660" y="3586856"/>
            <a:ext cx="182485" cy="162354"/>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4"/>
          <a:stretch>
            <a:fillRect/>
          </a:stretch>
        </p:blipFill>
        <p:spPr>
          <a:xfrm>
            <a:off x="323999" y="2335365"/>
            <a:ext cx="2402129" cy="2328075"/>
          </a:xfrm>
          <a:prstGeom prst="rect">
            <a:avLst/>
          </a:prstGeom>
        </p:spPr>
      </p:pic>
      <p:cxnSp>
        <p:nvCxnSpPr>
          <p:cNvPr id="28" name="Curved Connector 27"/>
          <p:cNvCxnSpPr>
            <a:stCxn id="27" idx="2"/>
            <a:endCxn id="6" idx="3"/>
          </p:cNvCxnSpPr>
          <p:nvPr/>
        </p:nvCxnSpPr>
        <p:spPr>
          <a:xfrm rot="10800000">
            <a:off x="2726128" y="3499403"/>
            <a:ext cx="594532" cy="168630"/>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154085" y="3937376"/>
            <a:ext cx="21800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(3)</a:t>
            </a:r>
          </a:p>
        </p:txBody>
      </p:sp>
      <p:sp>
        <p:nvSpPr>
          <p:cNvPr id="37" name="TextBox 36"/>
          <p:cNvSpPr txBox="1"/>
          <p:nvPr/>
        </p:nvSpPr>
        <p:spPr>
          <a:xfrm>
            <a:off x="320338" y="5407710"/>
            <a:ext cx="8469182"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3</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„Edit“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move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time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position</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want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it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playing</a:t>
            </a:r>
            <a:r>
              <a:rPr lang="de-DE" sz="1200" kern="0" dirty="0">
                <a:latin typeface="+mn-lt"/>
                <a:ea typeface="Arial Unicode MS" pitchFamily="34" charset="-128"/>
                <a:cs typeface="Arial Unicode MS" pitchFamily="34" charset="-128"/>
              </a:rPr>
              <a:t>. </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     This </a:t>
            </a:r>
            <a:r>
              <a:rPr lang="de-DE" sz="1200" kern="0" dirty="0" err="1">
                <a:latin typeface="+mn-lt"/>
                <a:ea typeface="Arial Unicode MS" pitchFamily="34" charset="-128"/>
                <a:cs typeface="Arial Unicode MS" pitchFamily="34" charset="-128"/>
              </a:rPr>
              <a:t>is</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only</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possible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with</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youtube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videos</a:t>
            </a:r>
            <a:r>
              <a:rPr lang="de-DE" sz="1200" kern="0" dirty="0">
                <a:latin typeface="+mn-lt"/>
                <a:ea typeface="Arial Unicode MS" pitchFamily="34" charset="-128"/>
                <a:cs typeface="Arial Unicode MS" pitchFamily="34" charset="-128"/>
              </a:rPr>
              <a:t>. Videos </a:t>
            </a:r>
            <a:r>
              <a:rPr lang="de-DE" sz="1200" kern="0" dirty="0" err="1">
                <a:latin typeface="+mn-lt"/>
                <a:ea typeface="Arial Unicode MS" pitchFamily="34" charset="-128"/>
                <a:cs typeface="Arial Unicode MS" pitchFamily="34" charset="-128"/>
              </a:rPr>
              <a:t>of</a:t>
            </a:r>
            <a:r>
              <a:rPr lang="de-DE" sz="1200" kern="0" dirty="0">
                <a:latin typeface="+mn-lt"/>
                <a:ea typeface="Arial Unicode MS" pitchFamily="34" charset="-128"/>
                <a:cs typeface="Arial Unicode MS" pitchFamily="34" charset="-128"/>
              </a:rPr>
              <a:t> type „.mp4“ will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beginning</a:t>
            </a:r>
            <a:r>
              <a:rPr lang="de-DE" sz="1200" kern="0" dirty="0">
                <a:latin typeface="+mn-lt"/>
                <a:ea typeface="Arial Unicode MS" pitchFamily="34" charset="-128"/>
                <a:cs typeface="Arial Unicode MS" pitchFamily="34" charset="-128"/>
              </a:rPr>
              <a:t>. </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4</a:t>
            </a:r>
            <a:r>
              <a:rPr lang="de-DE" sz="1200" kern="0" dirty="0">
                <a:latin typeface="+mn-lt"/>
                <a:ea typeface="Arial Unicode MS" pitchFamily="34" charset="-128"/>
                <a:cs typeface="Arial Unicode MS" pitchFamily="34" charset="-128"/>
              </a:rPr>
              <a:t>) Move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slider</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from</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timeline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position</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you</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want</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start</a:t>
            </a:r>
            <a:r>
              <a:rPr lang="de-DE" sz="1200" kern="0" dirty="0">
                <a:latin typeface="+mn-lt"/>
                <a:ea typeface="Arial Unicode MS" pitchFamily="34" charset="-128"/>
                <a:cs typeface="Arial Unicode MS" pitchFamily="34" charset="-128"/>
              </a:rPr>
              <a:t>.</a:t>
            </a:r>
          </a:p>
          <a:p>
            <a:pPr fontAlgn="base">
              <a:spcBef>
                <a:spcPct val="50000"/>
              </a:spcBef>
              <a:spcAft>
                <a:spcPct val="0"/>
              </a:spcAft>
              <a:buClr>
                <a:srgbClr val="F0AB00"/>
              </a:buClr>
              <a:buSzPct val="80000"/>
            </a:pP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5</a:t>
            </a:r>
            <a:r>
              <a:rPr lang="de-DE" sz="1200" kern="0" dirty="0">
                <a:latin typeface="+mn-lt"/>
                <a:ea typeface="Arial Unicode MS" pitchFamily="34" charset="-128"/>
                <a:cs typeface="Arial Unicode MS" pitchFamily="34" charset="-128"/>
              </a:rPr>
              <a:t>)</a:t>
            </a:r>
            <a:r>
              <a:rPr lang="de-DE" sz="1200" kern="0" dirty="0">
                <a:solidFill>
                  <a:srgbClr val="FF0000"/>
                </a:solidFill>
                <a:latin typeface="+mn-lt"/>
                <a:ea typeface="Arial Unicode MS" pitchFamily="34" charset="-128"/>
                <a:cs typeface="Arial Unicode MS" pitchFamily="34" charset="-128"/>
              </a:rPr>
              <a:t> </a:t>
            </a:r>
            <a:r>
              <a:rPr lang="de-DE" sz="1200" kern="0" dirty="0">
                <a:latin typeface="+mn-lt"/>
                <a:ea typeface="Arial Unicode MS" pitchFamily="34" charset="-128"/>
                <a:cs typeface="Arial Unicode MS" pitchFamily="34" charset="-128"/>
              </a:rPr>
              <a:t>Click on „Preview“ </a:t>
            </a:r>
            <a:r>
              <a:rPr lang="de-DE" sz="1200" kern="0" dirty="0" err="1">
                <a:latin typeface="+mn-lt"/>
                <a:ea typeface="Arial Unicode MS" pitchFamily="34" charset="-128"/>
                <a:cs typeface="Arial Unicode MS" pitchFamily="34" charset="-128"/>
              </a:rPr>
              <a:t>and</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then</a:t>
            </a:r>
            <a:r>
              <a:rPr lang="de-DE" sz="1200" kern="0" dirty="0">
                <a:latin typeface="+mn-lt"/>
                <a:ea typeface="Arial Unicode MS" pitchFamily="34" charset="-128"/>
                <a:cs typeface="Arial Unicode MS" pitchFamily="34" charset="-128"/>
              </a:rPr>
              <a:t> on „Save“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couple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video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to</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the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race</a:t>
            </a:r>
            <a:r>
              <a:rPr lang="de-DE" sz="1200" kern="0" dirty="0">
                <a:latin typeface="+mn-lt"/>
                <a:ea typeface="Arial Unicode MS" pitchFamily="34" charset="-128"/>
                <a:cs typeface="Arial Unicode MS" pitchFamily="34" charset="-128"/>
              </a:rPr>
              <a:t> </a:t>
            </a:r>
            <a:r>
              <a:rPr lang="de-DE" sz="1200" kern="0" dirty="0" err="1">
                <a:latin typeface="+mn-lt"/>
                <a:ea typeface="Arial Unicode MS" pitchFamily="34" charset="-128"/>
                <a:cs typeface="Arial Unicode MS" pitchFamily="34" charset="-128"/>
              </a:rPr>
              <a:t>replay</a:t>
            </a:r>
            <a:r>
              <a:rPr lang="de-DE" sz="1200" kern="0" dirty="0">
                <a:latin typeface="+mn-lt"/>
                <a:ea typeface="Arial Unicode MS" pitchFamily="34" charset="-128"/>
                <a:cs typeface="Arial Unicode MS" pitchFamily="34" charset="-128"/>
              </a:rPr>
              <a:t>.</a:t>
            </a:r>
          </a:p>
        </p:txBody>
      </p:sp>
      <p:sp>
        <p:nvSpPr>
          <p:cNvPr id="39" name="Oval 38"/>
          <p:cNvSpPr/>
          <p:nvPr/>
        </p:nvSpPr>
        <p:spPr bwMode="gray">
          <a:xfrm>
            <a:off x="4433180" y="4979155"/>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42" name="Curved Connector 41"/>
          <p:cNvCxnSpPr/>
          <p:nvPr/>
        </p:nvCxnSpPr>
        <p:spPr>
          <a:xfrm rot="10800000" flipV="1">
            <a:off x="898970" y="5224065"/>
            <a:ext cx="3511349" cy="2"/>
          </a:xfrm>
          <a:prstGeom prst="curved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04159" y="5089552"/>
            <a:ext cx="483151" cy="307777"/>
          </a:xfrm>
          <a:prstGeom prst="rect">
            <a:avLst/>
          </a:prstGeom>
        </p:spPr>
        <p:txBody>
          <a:bodyPr wrap="square">
            <a:spAutoFit/>
          </a:bodyPr>
          <a:lstStyle/>
          <a:p>
            <a:pPr fontAlgn="base">
              <a:spcBef>
                <a:spcPct val="50000"/>
              </a:spcBef>
              <a:spcAft>
                <a:spcPct val="0"/>
              </a:spcAft>
              <a:buClr>
                <a:srgbClr val="F0AB00"/>
              </a:buClr>
              <a:buSzPct val="80000"/>
            </a:pPr>
            <a:r>
              <a:rPr lang="de-DE" sz="1400" b="1" kern="0" dirty="0">
                <a:solidFill>
                  <a:srgbClr val="FF0000"/>
                </a:solidFill>
                <a:ea typeface="Arial Unicode MS" pitchFamily="34" charset="-128"/>
                <a:cs typeface="Arial Unicode MS" pitchFamily="34" charset="-128"/>
              </a:rPr>
              <a:t>(4)</a:t>
            </a:r>
          </a:p>
        </p:txBody>
      </p:sp>
      <p:sp>
        <p:nvSpPr>
          <p:cNvPr id="52" name="Oval 51"/>
          <p:cNvSpPr/>
          <p:nvPr/>
        </p:nvSpPr>
        <p:spPr bwMode="gray">
          <a:xfrm>
            <a:off x="648830" y="4971427"/>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3" name="Oval 52"/>
          <p:cNvSpPr/>
          <p:nvPr/>
        </p:nvSpPr>
        <p:spPr bwMode="gray">
          <a:xfrm>
            <a:off x="395710" y="3942863"/>
            <a:ext cx="253120" cy="225197"/>
          </a:xfrm>
          <a:prstGeom prst="ellipse">
            <a:avLst/>
          </a:prstGeom>
          <a:noFill/>
          <a:ln w="190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74565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a:t>
            </a:r>
            <a:endParaRPr lang="de-DE" dirty="0"/>
          </a:p>
        </p:txBody>
      </p:sp>
      <p:pic>
        <p:nvPicPr>
          <p:cNvPr id="4" name="Picture 3"/>
          <p:cNvPicPr>
            <a:picLocks noChangeAspect="1"/>
          </p:cNvPicPr>
          <p:nvPr/>
        </p:nvPicPr>
        <p:blipFill>
          <a:blip r:embed="rId2"/>
          <a:stretch>
            <a:fillRect/>
          </a:stretch>
        </p:blipFill>
        <p:spPr>
          <a:xfrm>
            <a:off x="3116192" y="1362787"/>
            <a:ext cx="5701527" cy="1941395"/>
          </a:xfrm>
          <a:prstGeom prst="rect">
            <a:avLst/>
          </a:prstGeom>
        </p:spPr>
      </p:pic>
      <p:sp>
        <p:nvSpPr>
          <p:cNvPr id="24" name="Oval 23"/>
          <p:cNvSpPr/>
          <p:nvPr/>
        </p:nvSpPr>
        <p:spPr bwMode="gray">
          <a:xfrm>
            <a:off x="5435913" y="1924167"/>
            <a:ext cx="168293" cy="1707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5" name="Picture 14"/>
          <p:cNvPicPr>
            <a:picLocks noChangeAspect="1"/>
          </p:cNvPicPr>
          <p:nvPr/>
        </p:nvPicPr>
        <p:blipFill>
          <a:blip r:embed="rId3"/>
          <a:stretch>
            <a:fillRect/>
          </a:stretch>
        </p:blipFill>
        <p:spPr>
          <a:xfrm>
            <a:off x="2824864" y="3389574"/>
            <a:ext cx="2987244" cy="1988563"/>
          </a:xfrm>
          <a:prstGeom prst="rect">
            <a:avLst/>
          </a:prstGeom>
        </p:spPr>
      </p:pic>
      <p:cxnSp>
        <p:nvCxnSpPr>
          <p:cNvPr id="11" name="Curved Connector 10"/>
          <p:cNvCxnSpPr>
            <a:stCxn id="24" idx="4"/>
            <a:endCxn id="15" idx="0"/>
          </p:cNvCxnSpPr>
          <p:nvPr/>
        </p:nvCxnSpPr>
        <p:spPr>
          <a:xfrm rot="5400000">
            <a:off x="4271962" y="2141475"/>
            <a:ext cx="1294623" cy="120157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Set dates, course area</a:t>
            </a:r>
            <a:br>
              <a:rPr lang="en-US" dirty="0">
                <a:sym typeface="Wingdings" panose="05000000000000000000" pitchFamily="2" charset="2"/>
              </a:rPr>
            </a:br>
            <a:r>
              <a:rPr lang="en-US" dirty="0">
                <a:sym typeface="Wingdings" panose="05000000000000000000" pitchFamily="2" charset="2"/>
              </a:rPr>
              <a:t>and series configuration</a:t>
            </a:r>
          </a:p>
          <a:p>
            <a:pPr lvl="1"/>
            <a:r>
              <a:rPr lang="en-US" dirty="0">
                <a:sym typeface="Wingdings" panose="05000000000000000000" pitchFamily="2" charset="2"/>
              </a:rPr>
              <a:t>Use “Add Series” for split-fleet</a:t>
            </a:r>
            <a:br>
              <a:rPr lang="en-US" dirty="0">
                <a:sym typeface="Wingdings" panose="05000000000000000000" pitchFamily="2" charset="2"/>
              </a:rPr>
            </a:br>
            <a:r>
              <a:rPr lang="en-US" dirty="0">
                <a:sym typeface="Wingdings" panose="05000000000000000000" pitchFamily="2" charset="2"/>
              </a:rPr>
              <a:t>set-ups</a:t>
            </a:r>
          </a:p>
          <a:p>
            <a:pPr lvl="1"/>
            <a:r>
              <a:rPr lang="en-US" dirty="0">
                <a:sym typeface="Wingdings" panose="05000000000000000000" pitchFamily="2" charset="2"/>
              </a:rPr>
              <a:t>Configure series scoring options</a:t>
            </a:r>
          </a:p>
          <a:p>
            <a:pPr lvl="1"/>
            <a:r>
              <a:rPr lang="en-US" dirty="0">
                <a:sym typeface="Wingdings" panose="05000000000000000000" pitchFamily="2" charset="2"/>
              </a:rPr>
              <a:t>Define fleets</a:t>
            </a:r>
          </a:p>
          <a:p>
            <a:pPr lvl="1"/>
            <a:r>
              <a:rPr lang="en-US" dirty="0">
                <a:sym typeface="Wingdings" panose="05000000000000000000" pitchFamily="2" charset="2"/>
              </a:rPr>
              <a:t>Use “Rank” 0 for</a:t>
            </a:r>
            <a:br>
              <a:rPr lang="en-US" dirty="0">
                <a:sym typeface="Wingdings" panose="05000000000000000000" pitchFamily="2" charset="2"/>
              </a:rPr>
            </a:br>
            <a:r>
              <a:rPr lang="en-US" dirty="0">
                <a:sym typeface="Wingdings" panose="05000000000000000000" pitchFamily="2" charset="2"/>
              </a:rPr>
              <a:t>qualification series</a:t>
            </a:r>
            <a:br>
              <a:rPr lang="en-US" dirty="0">
                <a:sym typeface="Wingdings" panose="05000000000000000000" pitchFamily="2" charset="2"/>
              </a:rPr>
            </a:br>
            <a:r>
              <a:rPr lang="en-US" dirty="0">
                <a:sym typeface="Wingdings" panose="05000000000000000000" pitchFamily="2" charset="2"/>
              </a:rPr>
              <a:t>(Yellow/Blue/… fleets)</a:t>
            </a:r>
          </a:p>
          <a:p>
            <a:pPr lvl="1"/>
            <a:r>
              <a:rPr lang="en-US" dirty="0">
                <a:sym typeface="Wingdings" panose="05000000000000000000" pitchFamily="2" charset="2"/>
              </a:rPr>
              <a:t>Use 1, 2, … for Gold,</a:t>
            </a:r>
            <a:br>
              <a:rPr lang="en-US" dirty="0">
                <a:sym typeface="Wingdings" panose="05000000000000000000" pitchFamily="2" charset="2"/>
              </a:rPr>
            </a:br>
            <a:r>
              <a:rPr lang="en-US" dirty="0">
                <a:sym typeface="Wingdings" panose="05000000000000000000" pitchFamily="2" charset="2"/>
              </a:rPr>
              <a:t>Silver, … fleets</a:t>
            </a:r>
          </a:p>
        </p:txBody>
      </p:sp>
      <p:pic>
        <p:nvPicPr>
          <p:cNvPr id="20" name="Picture 19"/>
          <p:cNvPicPr>
            <a:picLocks noChangeAspect="1"/>
          </p:cNvPicPr>
          <p:nvPr/>
        </p:nvPicPr>
        <p:blipFill>
          <a:blip r:embed="rId4"/>
          <a:stretch>
            <a:fillRect/>
          </a:stretch>
        </p:blipFill>
        <p:spPr>
          <a:xfrm>
            <a:off x="5422810" y="4383855"/>
            <a:ext cx="3266138" cy="2085888"/>
          </a:xfrm>
          <a:prstGeom prst="rect">
            <a:avLst/>
          </a:prstGeom>
        </p:spPr>
      </p:pic>
      <p:sp>
        <p:nvSpPr>
          <p:cNvPr id="12" name="Oval 11"/>
          <p:cNvSpPr/>
          <p:nvPr/>
        </p:nvSpPr>
        <p:spPr bwMode="gray">
          <a:xfrm>
            <a:off x="2824864" y="4886150"/>
            <a:ext cx="524196" cy="1156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6"/>
          </p:cNvCxnSpPr>
          <p:nvPr/>
        </p:nvCxnSpPr>
        <p:spPr>
          <a:xfrm flipV="1">
            <a:off x="3349060" y="4667369"/>
            <a:ext cx="2121306" cy="276584"/>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672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Your Regatta – Options for Race Manager App</a:t>
            </a:r>
            <a:endParaRPr lang="de-DE" dirty="0"/>
          </a:p>
        </p:txBody>
      </p:sp>
      <p:pic>
        <p:nvPicPr>
          <p:cNvPr id="15" name="Picture 14"/>
          <p:cNvPicPr>
            <a:picLocks noChangeAspect="1"/>
          </p:cNvPicPr>
          <p:nvPr/>
        </p:nvPicPr>
        <p:blipFill>
          <a:blip r:embed="rId2"/>
          <a:stretch>
            <a:fillRect/>
          </a:stretch>
        </p:blipFill>
        <p:spPr>
          <a:xfrm>
            <a:off x="4007726" y="1375651"/>
            <a:ext cx="2987244" cy="1988563"/>
          </a:xfrm>
          <a:prstGeom prst="rect">
            <a:avLst/>
          </a:prstGeom>
        </p:spPr>
      </p:pic>
      <p:sp>
        <p:nvSpPr>
          <p:cNvPr id="3" name="Text Placeholder 2"/>
          <p:cNvSpPr>
            <a:spLocks noGrp="1"/>
          </p:cNvSpPr>
          <p:nvPr>
            <p:ph type="body" sz="quarter" idx="10"/>
          </p:nvPr>
        </p:nvSpPr>
        <p:spPr>
          <a:xfrm>
            <a:off x="324000" y="1692000"/>
            <a:ext cx="8494714" cy="3831818"/>
          </a:xfrm>
        </p:spPr>
        <p:txBody>
          <a:bodyPr/>
          <a:lstStyle/>
          <a:p>
            <a:r>
              <a:rPr lang="en-US" dirty="0">
                <a:sym typeface="Wingdings" panose="05000000000000000000" pitchFamily="2" charset="2"/>
              </a:rPr>
              <a:t>For non-default (P/I/Z/Black) start</a:t>
            </a:r>
            <a:br>
              <a:rPr lang="en-US" dirty="0">
                <a:sym typeface="Wingdings" panose="05000000000000000000" pitchFamily="2" charset="2"/>
              </a:rPr>
            </a:br>
            <a:r>
              <a:rPr lang="en-US" dirty="0">
                <a:sym typeface="Wingdings" panose="05000000000000000000" pitchFamily="2" charset="2"/>
              </a:rPr>
              <a:t>mode flags, change configuration</a:t>
            </a:r>
          </a:p>
          <a:p>
            <a:pPr lvl="1"/>
            <a:r>
              <a:rPr lang="en-US" dirty="0">
                <a:sym typeface="Wingdings" panose="05000000000000000000" pitchFamily="2" charset="2"/>
              </a:rPr>
              <a:t>Choose how courses shall be</a:t>
            </a:r>
            <a:br>
              <a:rPr lang="en-US" dirty="0">
                <a:sym typeface="Wingdings" panose="05000000000000000000" pitchFamily="2" charset="2"/>
              </a:rPr>
            </a:br>
            <a:r>
              <a:rPr lang="en-US" dirty="0">
                <a:sym typeface="Wingdings" panose="05000000000000000000" pitchFamily="2" charset="2"/>
              </a:rPr>
              <a:t>designed in the app</a:t>
            </a:r>
          </a:p>
          <a:p>
            <a:pPr lvl="1"/>
            <a:r>
              <a:rPr lang="en-US" dirty="0">
                <a:sym typeface="Wingdings" panose="05000000000000000000" pitchFamily="2" charset="2"/>
              </a:rPr>
              <a:t>Enable start procedure(s)</a:t>
            </a:r>
          </a:p>
          <a:p>
            <a:pPr lvl="1"/>
            <a:r>
              <a:rPr lang="en-US" dirty="0">
                <a:sym typeface="Wingdings" panose="05000000000000000000" pitchFamily="2" charset="2"/>
              </a:rPr>
              <a:t>Activate/Disable individual recall</a:t>
            </a:r>
            <a:br>
              <a:rPr lang="en-US" dirty="0">
                <a:sym typeface="Wingdings" panose="05000000000000000000" pitchFamily="2" charset="2"/>
              </a:rPr>
            </a:br>
            <a:r>
              <a:rPr lang="en-US" dirty="0">
                <a:sym typeface="Wingdings" panose="05000000000000000000" pitchFamily="2" charset="2"/>
              </a:rPr>
              <a:t>(X will or will not be offered in app)</a:t>
            </a:r>
          </a:p>
          <a:p>
            <a:pPr lvl="1"/>
            <a:r>
              <a:rPr lang="en-US" dirty="0">
                <a:sym typeface="Wingdings" panose="05000000000000000000" pitchFamily="2" charset="2"/>
              </a:rPr>
              <a:t>Choose specific start mode flags, such as “U”</a:t>
            </a:r>
          </a:p>
          <a:p>
            <a:r>
              <a:rPr lang="en-US" dirty="0">
                <a:sym typeface="Wingdings" panose="05000000000000000000" pitchFamily="2" charset="2"/>
              </a:rPr>
              <a:t>Set cross-regatta defaults in “Device Configuration”</a:t>
            </a:r>
          </a:p>
        </p:txBody>
      </p:sp>
      <p:sp>
        <p:nvSpPr>
          <p:cNvPr id="12" name="Oval 11"/>
          <p:cNvSpPr/>
          <p:nvPr/>
        </p:nvSpPr>
        <p:spPr bwMode="gray">
          <a:xfrm>
            <a:off x="4007726" y="2574907"/>
            <a:ext cx="1063548" cy="15146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3" name="Curved Connector 12"/>
          <p:cNvCxnSpPr>
            <a:stCxn id="12" idx="4"/>
            <a:endCxn id="6" idx="1"/>
          </p:cNvCxnSpPr>
          <p:nvPr/>
        </p:nvCxnSpPr>
        <p:spPr>
          <a:xfrm rot="16200000" flipH="1">
            <a:off x="3937671" y="3328200"/>
            <a:ext cx="2165507" cy="961848"/>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01348" y="3421991"/>
            <a:ext cx="2714790" cy="2939773"/>
          </a:xfrm>
          <a:prstGeom prst="rect">
            <a:avLst/>
          </a:prstGeom>
        </p:spPr>
      </p:pic>
      <p:pic>
        <p:nvPicPr>
          <p:cNvPr id="9" name="Picture 8"/>
          <p:cNvPicPr>
            <a:picLocks noChangeAspect="1"/>
          </p:cNvPicPr>
          <p:nvPr/>
        </p:nvPicPr>
        <p:blipFill>
          <a:blip r:embed="rId4"/>
          <a:stretch>
            <a:fillRect/>
          </a:stretch>
        </p:blipFill>
        <p:spPr>
          <a:xfrm>
            <a:off x="510113" y="4707161"/>
            <a:ext cx="3018461" cy="1520752"/>
          </a:xfrm>
          <a:prstGeom prst="rect">
            <a:avLst/>
          </a:prstGeom>
        </p:spPr>
      </p:pic>
      <p:sp>
        <p:nvSpPr>
          <p:cNvPr id="16" name="Oval 15"/>
          <p:cNvSpPr/>
          <p:nvPr/>
        </p:nvSpPr>
        <p:spPr bwMode="gray">
          <a:xfrm>
            <a:off x="1612581" y="5789330"/>
            <a:ext cx="1282084" cy="19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p:nvPr/>
        </p:nvCxnSpPr>
        <p:spPr>
          <a:xfrm flipV="1">
            <a:off x="2718296" y="5250788"/>
            <a:ext cx="2783052" cy="637219"/>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66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Import from External Regatta Management System</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r>
              <a:rPr lang="en-US" dirty="0">
                <a:sym typeface="Wingdings" panose="05000000000000000000" pitchFamily="2" charset="2"/>
              </a:rPr>
              <a:t>Select “Manage2Sail XRR Result Importer” and copy the Sample URL, click “Add”</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Replace event ID based on your Manage2Sail event ID</a:t>
            </a:r>
          </a:p>
        </p:txBody>
      </p:sp>
      <p:pic>
        <p:nvPicPr>
          <p:cNvPr id="4" name="Picture 3"/>
          <p:cNvPicPr>
            <a:picLocks noChangeAspect="1"/>
          </p:cNvPicPr>
          <p:nvPr/>
        </p:nvPicPr>
        <p:blipFill>
          <a:blip r:embed="rId2"/>
          <a:stretch>
            <a:fillRect/>
          </a:stretch>
        </p:blipFill>
        <p:spPr>
          <a:xfrm>
            <a:off x="635151" y="1327812"/>
            <a:ext cx="7526362" cy="1543543"/>
          </a:xfrm>
          <a:prstGeom prst="rect">
            <a:avLst/>
          </a:prstGeom>
        </p:spPr>
      </p:pic>
      <p:sp>
        <p:nvSpPr>
          <p:cNvPr id="12" name="Oval 11"/>
          <p:cNvSpPr/>
          <p:nvPr/>
        </p:nvSpPr>
        <p:spPr bwMode="gray">
          <a:xfrm>
            <a:off x="635151" y="245149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p:cNvSpPr/>
          <p:nvPr/>
        </p:nvSpPr>
        <p:spPr bwMode="gray">
          <a:xfrm>
            <a:off x="5741019" y="1392171"/>
            <a:ext cx="977430" cy="13255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2551144" y="1542086"/>
            <a:ext cx="1748240" cy="14991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1612581" y="1874074"/>
            <a:ext cx="267335" cy="213227"/>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0" name="Picture 9"/>
          <p:cNvPicPr>
            <a:picLocks noChangeAspect="1"/>
          </p:cNvPicPr>
          <p:nvPr/>
        </p:nvPicPr>
        <p:blipFill>
          <a:blip r:embed="rId3"/>
          <a:stretch>
            <a:fillRect/>
          </a:stretch>
        </p:blipFill>
        <p:spPr>
          <a:xfrm>
            <a:off x="2112775" y="3312392"/>
            <a:ext cx="4719667" cy="757100"/>
          </a:xfrm>
          <a:prstGeom prst="rect">
            <a:avLst/>
          </a:prstGeom>
        </p:spPr>
      </p:pic>
      <p:sp>
        <p:nvSpPr>
          <p:cNvPr id="16" name="Oval 15"/>
          <p:cNvSpPr/>
          <p:nvPr/>
        </p:nvSpPr>
        <p:spPr bwMode="gray">
          <a:xfrm>
            <a:off x="3757289" y="3580500"/>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 name="Picture 10"/>
          <p:cNvPicPr>
            <a:picLocks noChangeAspect="1"/>
          </p:cNvPicPr>
          <p:nvPr/>
        </p:nvPicPr>
        <p:blipFill>
          <a:blip r:embed="rId4"/>
          <a:stretch>
            <a:fillRect/>
          </a:stretch>
        </p:blipFill>
        <p:spPr>
          <a:xfrm>
            <a:off x="2430087" y="4510529"/>
            <a:ext cx="3209659" cy="1927482"/>
          </a:xfrm>
          <a:prstGeom prst="rect">
            <a:avLst/>
          </a:prstGeom>
        </p:spPr>
      </p:pic>
      <p:sp>
        <p:nvSpPr>
          <p:cNvPr id="20" name="Oval 19"/>
          <p:cNvSpPr/>
          <p:nvPr/>
        </p:nvSpPr>
        <p:spPr bwMode="gray">
          <a:xfrm>
            <a:off x="3830176" y="4570661"/>
            <a:ext cx="1604161" cy="202049"/>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 name="Curved Connector 16"/>
          <p:cNvCxnSpPr>
            <a:stCxn id="20" idx="0"/>
            <a:endCxn id="16" idx="4"/>
          </p:cNvCxnSpPr>
          <p:nvPr/>
        </p:nvCxnSpPr>
        <p:spPr>
          <a:xfrm rot="16200000" flipV="1">
            <a:off x="4201758" y="4140161"/>
            <a:ext cx="788112" cy="7288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103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br>
              <a:rPr lang="en-US" dirty="0">
                <a:sym typeface="Wingdings" panose="05000000000000000000" pitchFamily="2" charset="2"/>
              </a:rPr>
            </a:br>
            <a:br>
              <a:rPr lang="en-US" dirty="0">
                <a:sym typeface="Wingdings" panose="05000000000000000000" pitchFamily="2" charset="2"/>
              </a:rPr>
            </a:br>
            <a:br>
              <a:rPr lang="en-US" dirty="0">
                <a:sym typeface="Wingdings" panose="05000000000000000000" pitchFamily="2" charset="2"/>
              </a:rPr>
            </a:b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Click “Edit Scores” icon</a:t>
            </a:r>
          </a:p>
          <a:p>
            <a:r>
              <a:rPr lang="en-US" dirty="0">
                <a:sym typeface="Wingdings" panose="05000000000000000000" pitchFamily="2" charset="2"/>
              </a:rPr>
              <a:t>Click “Import Official Results”</a:t>
            </a:r>
          </a:p>
          <a:p>
            <a:r>
              <a:rPr lang="en-US" dirty="0">
                <a:sym typeface="Wingdings" panose="05000000000000000000" pitchFamily="2" charset="2"/>
              </a:rPr>
              <a:t>Select provider</a:t>
            </a:r>
          </a:p>
          <a:p>
            <a:r>
              <a:rPr lang="en-US" dirty="0">
                <a:sym typeface="Wingdings" panose="05000000000000000000" pitchFamily="2" charset="2"/>
              </a:rPr>
              <a:t>Select result to import</a:t>
            </a:r>
          </a:p>
        </p:txBody>
      </p:sp>
      <p:pic>
        <p:nvPicPr>
          <p:cNvPr id="5" name="Picture 4"/>
          <p:cNvPicPr>
            <a:picLocks noChangeAspect="1"/>
          </p:cNvPicPr>
          <p:nvPr/>
        </p:nvPicPr>
        <p:blipFill>
          <a:blip r:embed="rId2"/>
          <a:stretch>
            <a:fillRect/>
          </a:stretch>
        </p:blipFill>
        <p:spPr>
          <a:xfrm>
            <a:off x="683015" y="1281204"/>
            <a:ext cx="7340108" cy="1829139"/>
          </a:xfrm>
          <a:prstGeom prst="rect">
            <a:avLst/>
          </a:prstGeom>
        </p:spPr>
      </p:pic>
      <p:sp>
        <p:nvSpPr>
          <p:cNvPr id="19" name="Oval 18"/>
          <p:cNvSpPr/>
          <p:nvPr/>
        </p:nvSpPr>
        <p:spPr bwMode="gray">
          <a:xfrm>
            <a:off x="6592155" y="2542347"/>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830687" y="3355227"/>
            <a:ext cx="4988027" cy="1697431"/>
          </a:xfrm>
          <a:prstGeom prst="rect">
            <a:avLst/>
          </a:prstGeom>
        </p:spPr>
      </p:pic>
      <p:cxnSp>
        <p:nvCxnSpPr>
          <p:cNvPr id="21" name="Curved Connector 20"/>
          <p:cNvCxnSpPr>
            <a:stCxn id="19" idx="4"/>
            <a:endCxn id="6" idx="0"/>
          </p:cNvCxnSpPr>
          <p:nvPr/>
        </p:nvCxnSpPr>
        <p:spPr>
          <a:xfrm rot="5400000">
            <a:off x="6210273" y="2867461"/>
            <a:ext cx="602194" cy="37333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gray">
          <a:xfrm>
            <a:off x="8150568" y="4169642"/>
            <a:ext cx="211767" cy="21068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3" name="Picture 12"/>
          <p:cNvPicPr>
            <a:picLocks noChangeAspect="1"/>
          </p:cNvPicPr>
          <p:nvPr/>
        </p:nvPicPr>
        <p:blipFill>
          <a:blip r:embed="rId4"/>
          <a:stretch>
            <a:fillRect/>
          </a:stretch>
        </p:blipFill>
        <p:spPr>
          <a:xfrm>
            <a:off x="5488868" y="4797230"/>
            <a:ext cx="2206574" cy="1576935"/>
          </a:xfrm>
          <a:prstGeom prst="rect">
            <a:avLst/>
          </a:prstGeom>
        </p:spPr>
      </p:pic>
      <p:cxnSp>
        <p:nvCxnSpPr>
          <p:cNvPr id="23" name="Curved Connector 22"/>
          <p:cNvCxnSpPr>
            <a:stCxn id="22" idx="4"/>
            <a:endCxn id="13" idx="3"/>
          </p:cNvCxnSpPr>
          <p:nvPr/>
        </p:nvCxnSpPr>
        <p:spPr>
          <a:xfrm rot="5400000">
            <a:off x="7373262" y="4702508"/>
            <a:ext cx="1205370" cy="561010"/>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5"/>
          <a:stretch>
            <a:fillRect/>
          </a:stretch>
        </p:blipFill>
        <p:spPr>
          <a:xfrm>
            <a:off x="324000" y="5219411"/>
            <a:ext cx="4362405" cy="1154754"/>
          </a:xfrm>
          <a:prstGeom prst="rect">
            <a:avLst/>
          </a:prstGeom>
        </p:spPr>
      </p:pic>
      <p:cxnSp>
        <p:nvCxnSpPr>
          <p:cNvPr id="27" name="Curved Connector 26"/>
          <p:cNvCxnSpPr>
            <a:endCxn id="26" idx="3"/>
          </p:cNvCxnSpPr>
          <p:nvPr/>
        </p:nvCxnSpPr>
        <p:spPr>
          <a:xfrm rot="10800000" flipV="1">
            <a:off x="4686406" y="5585696"/>
            <a:ext cx="802463" cy="21109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802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Scores 2/2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Assign imported scores to competitors / races</a:t>
            </a:r>
          </a:p>
          <a:p>
            <a:pPr lvl="1"/>
            <a:r>
              <a:rPr lang="en-US" dirty="0">
                <a:sym typeface="Wingdings" panose="05000000000000000000" pitchFamily="2" charset="2"/>
              </a:rPr>
              <a:t>Suggestions for matching sail numbers (</a:t>
            </a:r>
            <a:r>
              <a:rPr lang="en-US" dirty="0">
                <a:solidFill>
                  <a:srgbClr val="FF0000"/>
                </a:solidFill>
                <a:sym typeface="Wingdings" panose="05000000000000000000" pitchFamily="2" charset="2"/>
              </a:rPr>
              <a:t>1</a:t>
            </a:r>
            <a:r>
              <a:rPr lang="en-US" dirty="0">
                <a:sym typeface="Wingdings" panose="05000000000000000000" pitchFamily="2" charset="2"/>
              </a:rPr>
              <a:t>)</a:t>
            </a:r>
          </a:p>
          <a:p>
            <a:pPr lvl="1"/>
            <a:r>
              <a:rPr lang="en-US" dirty="0">
                <a:sym typeface="Wingdings" panose="05000000000000000000" pitchFamily="2" charset="2"/>
              </a:rPr>
              <a:t>Suggestions based on race numbers (</a:t>
            </a:r>
            <a:r>
              <a:rPr lang="en-US" dirty="0">
                <a:solidFill>
                  <a:srgbClr val="FF0000"/>
                </a:solidFill>
                <a:sym typeface="Wingdings" panose="05000000000000000000" pitchFamily="2" charset="2"/>
              </a:rPr>
              <a:t>2</a:t>
            </a:r>
            <a:r>
              <a:rPr lang="en-US" dirty="0">
                <a:sym typeface="Wingdings" panose="05000000000000000000" pitchFamily="2" charset="2"/>
              </a:rPr>
              <a:t>)</a:t>
            </a:r>
          </a:p>
          <a:p>
            <a:pPr lvl="1"/>
            <a:r>
              <a:rPr lang="en-US" dirty="0">
                <a:sym typeface="Wingdings" panose="05000000000000000000" pitchFamily="2" charset="2"/>
              </a:rPr>
              <a:t>All suggestions can be changed at any time</a:t>
            </a:r>
          </a:p>
          <a:p>
            <a:pPr lvl="1"/>
            <a:r>
              <a:rPr lang="en-US" dirty="0">
                <a:sym typeface="Wingdings" panose="05000000000000000000" pitchFamily="2" charset="2"/>
              </a:rPr>
              <a:t>Select all, none, all of a race or all for a competitor (</a:t>
            </a:r>
            <a:r>
              <a:rPr lang="en-US" dirty="0">
                <a:solidFill>
                  <a:srgbClr val="FF0000"/>
                </a:solidFill>
                <a:sym typeface="Wingdings" panose="05000000000000000000" pitchFamily="2" charset="2"/>
              </a:rPr>
              <a:t>4</a:t>
            </a:r>
            <a:r>
              <a:rPr lang="en-US" dirty="0">
                <a:sym typeface="Wingdings" panose="05000000000000000000" pitchFamily="2" charset="2"/>
              </a:rPr>
              <a:t>)</a:t>
            </a:r>
          </a:p>
        </p:txBody>
      </p:sp>
      <p:pic>
        <p:nvPicPr>
          <p:cNvPr id="8" name="Picture 7"/>
          <p:cNvPicPr>
            <a:picLocks noChangeAspect="1"/>
          </p:cNvPicPr>
          <p:nvPr/>
        </p:nvPicPr>
        <p:blipFill>
          <a:blip r:embed="rId2"/>
          <a:stretch>
            <a:fillRect/>
          </a:stretch>
        </p:blipFill>
        <p:spPr>
          <a:xfrm>
            <a:off x="2690811" y="3572945"/>
            <a:ext cx="4113111" cy="1581966"/>
          </a:xfrm>
          <a:prstGeom prst="rect">
            <a:avLst/>
          </a:prstGeom>
        </p:spPr>
      </p:pic>
      <p:sp>
        <p:nvSpPr>
          <p:cNvPr id="19" name="Oval 18"/>
          <p:cNvSpPr/>
          <p:nvPr/>
        </p:nvSpPr>
        <p:spPr bwMode="gray">
          <a:xfrm>
            <a:off x="2690811" y="4169641"/>
            <a:ext cx="632492" cy="28437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2539357" y="4174545"/>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7" name="TextBox 16"/>
          <p:cNvSpPr txBox="1"/>
          <p:nvPr/>
        </p:nvSpPr>
        <p:spPr>
          <a:xfrm>
            <a:off x="3190385" y="378557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sp>
        <p:nvSpPr>
          <p:cNvPr id="20" name="TextBox 19"/>
          <p:cNvSpPr txBox="1"/>
          <p:nvPr/>
        </p:nvSpPr>
        <p:spPr>
          <a:xfrm flipH="1">
            <a:off x="2545213" y="4680139"/>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4" name="Oval 23"/>
          <p:cNvSpPr/>
          <p:nvPr/>
        </p:nvSpPr>
        <p:spPr bwMode="gray">
          <a:xfrm>
            <a:off x="3323302" y="3810541"/>
            <a:ext cx="334297" cy="19649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5" name="Oval 24"/>
          <p:cNvSpPr/>
          <p:nvPr/>
        </p:nvSpPr>
        <p:spPr bwMode="gray">
          <a:xfrm>
            <a:off x="3298905" y="3997896"/>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flipH="1">
            <a:off x="3189421" y="3976047"/>
            <a:ext cx="158166"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9" name="Oval 28"/>
          <p:cNvSpPr/>
          <p:nvPr/>
        </p:nvSpPr>
        <p:spPr bwMode="gray">
          <a:xfrm>
            <a:off x="2724342" y="4701989"/>
            <a:ext cx="565429" cy="17174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32731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50291" y="3757257"/>
            <a:ext cx="4142221" cy="2701786"/>
          </a:xfrm>
          <a:prstGeom prst="rect">
            <a:avLst/>
          </a:prstGeom>
        </p:spPr>
      </p:pic>
      <p:sp>
        <p:nvSpPr>
          <p:cNvPr id="2" name="Title 1"/>
          <p:cNvSpPr>
            <a:spLocks noGrp="1"/>
          </p:cNvSpPr>
          <p:nvPr>
            <p:ph type="title"/>
          </p:nvPr>
        </p:nvSpPr>
        <p:spPr/>
        <p:txBody>
          <a:bodyPr/>
          <a:lstStyle/>
          <a:p>
            <a:r>
              <a:rPr lang="en-US" dirty="0"/>
              <a:t>Edit Mark Position Mask</a:t>
            </a:r>
          </a:p>
        </p:txBody>
      </p:sp>
      <p:sp>
        <p:nvSpPr>
          <p:cNvPr id="3" name="Text Placeholder 2"/>
          <p:cNvSpPr>
            <a:spLocks noGrp="1"/>
          </p:cNvSpPr>
          <p:nvPr>
            <p:ph type="body" sz="quarter" idx="10"/>
          </p:nvPr>
        </p:nvSpPr>
        <p:spPr>
          <a:xfrm>
            <a:off x="323999" y="1692000"/>
            <a:ext cx="3965197" cy="4200800"/>
          </a:xfrm>
        </p:spPr>
        <p:txBody>
          <a:bodyPr/>
          <a:lstStyle/>
          <a:p>
            <a:pPr lvl="1"/>
            <a:r>
              <a:rPr lang="en-US" dirty="0"/>
              <a:t>Requirements: Admin permission and Race hast to be in tracking status</a:t>
            </a:r>
          </a:p>
          <a:p>
            <a:pPr lvl="1"/>
            <a:r>
              <a:rPr lang="en-US" dirty="0"/>
              <a:t>Go to events </a:t>
            </a:r>
          </a:p>
          <a:p>
            <a:pPr lvl="1"/>
            <a:r>
              <a:rPr lang="en-US" dirty="0"/>
              <a:t>Choose event </a:t>
            </a:r>
          </a:p>
          <a:p>
            <a:pPr lvl="1"/>
            <a:r>
              <a:rPr lang="en-US" dirty="0"/>
              <a:t>Choose boat class </a:t>
            </a:r>
          </a:p>
          <a:p>
            <a:pPr lvl="2"/>
            <a:endParaRPr lang="en-US" dirty="0"/>
          </a:p>
        </p:txBody>
      </p:sp>
      <p:pic>
        <p:nvPicPr>
          <p:cNvPr id="6" name="Picture 5"/>
          <p:cNvPicPr>
            <a:picLocks noChangeAspect="1"/>
          </p:cNvPicPr>
          <p:nvPr/>
        </p:nvPicPr>
        <p:blipFill>
          <a:blip r:embed="rId3"/>
          <a:stretch>
            <a:fillRect/>
          </a:stretch>
        </p:blipFill>
        <p:spPr>
          <a:xfrm>
            <a:off x="4055610" y="1400530"/>
            <a:ext cx="4764390" cy="3107601"/>
          </a:xfrm>
          <a:prstGeom prst="rect">
            <a:avLst/>
          </a:prstGeom>
        </p:spPr>
      </p:pic>
    </p:spTree>
    <p:extLst>
      <p:ext uri="{BB962C8B-B14F-4D97-AF65-F5344CB8AC3E}">
        <p14:creationId xmlns:p14="http://schemas.microsoft.com/office/powerpoint/2010/main" val="2854312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Edit Mark Position </a:t>
            </a:r>
            <a:r>
              <a:rPr lang="de-DE" dirty="0" err="1"/>
              <a:t>Mask</a:t>
            </a:r>
            <a:r>
              <a:rPr lang="de-DE" dirty="0"/>
              <a:t> (2)</a:t>
            </a:r>
          </a:p>
        </p:txBody>
      </p:sp>
      <p:pic>
        <p:nvPicPr>
          <p:cNvPr id="5" name="Picture 4"/>
          <p:cNvPicPr>
            <a:picLocks noChangeAspect="1"/>
          </p:cNvPicPr>
          <p:nvPr/>
        </p:nvPicPr>
        <p:blipFill>
          <a:blip r:embed="rId2"/>
          <a:stretch>
            <a:fillRect/>
          </a:stretch>
        </p:blipFill>
        <p:spPr>
          <a:xfrm>
            <a:off x="468006" y="3431357"/>
            <a:ext cx="4103994" cy="2676518"/>
          </a:xfrm>
          <a:prstGeom prst="rect">
            <a:avLst/>
          </a:prstGeom>
        </p:spPr>
      </p:pic>
      <p:sp>
        <p:nvSpPr>
          <p:cNvPr id="3" name="Text Placeholder 2"/>
          <p:cNvSpPr>
            <a:spLocks noGrp="1"/>
          </p:cNvSpPr>
          <p:nvPr>
            <p:ph type="body" sz="quarter" idx="10"/>
          </p:nvPr>
        </p:nvSpPr>
        <p:spPr>
          <a:xfrm>
            <a:off x="324001" y="1692000"/>
            <a:ext cx="4182012" cy="1739357"/>
          </a:xfrm>
        </p:spPr>
        <p:txBody>
          <a:bodyPr/>
          <a:lstStyle/>
          <a:p>
            <a:pPr marL="285750" indent="-285750">
              <a:buFont typeface="Arial" panose="020B0604020202020204" pitchFamily="34" charset="0"/>
              <a:buChar char="•"/>
            </a:pPr>
            <a:r>
              <a:rPr lang="en-US" dirty="0"/>
              <a:t>Click on races tab </a:t>
            </a:r>
          </a:p>
          <a:p>
            <a:pPr marL="285750" indent="-285750">
              <a:buFont typeface="Arial" panose="020B0604020202020204" pitchFamily="34" charset="0"/>
              <a:buChar char="•"/>
            </a:pPr>
            <a:r>
              <a:rPr lang="en-US" dirty="0"/>
              <a:t>Select race  </a:t>
            </a:r>
          </a:p>
          <a:p>
            <a:pPr marL="285750" indent="-285750">
              <a:buFont typeface="Arial" panose="020B0604020202020204" pitchFamily="34" charset="0"/>
              <a:buChar char="•"/>
            </a:pPr>
            <a:r>
              <a:rPr lang="en-US" dirty="0"/>
              <a:t>Click on race details </a:t>
            </a:r>
          </a:p>
          <a:p>
            <a:pPr marL="285750" indent="-285750">
              <a:buFont typeface="Arial" panose="020B0604020202020204" pitchFamily="34" charset="0"/>
              <a:buChar char="•"/>
            </a:pPr>
            <a:r>
              <a:rPr lang="en-US" dirty="0"/>
              <a:t>Click on race analysis </a:t>
            </a:r>
          </a:p>
          <a:p>
            <a:endParaRPr lang="de-DE" dirty="0"/>
          </a:p>
        </p:txBody>
      </p:sp>
      <p:pic>
        <p:nvPicPr>
          <p:cNvPr id="4" name="Picture 3"/>
          <p:cNvPicPr>
            <a:picLocks noChangeAspect="1"/>
          </p:cNvPicPr>
          <p:nvPr/>
        </p:nvPicPr>
        <p:blipFill>
          <a:blip r:embed="rId3"/>
          <a:stretch>
            <a:fillRect/>
          </a:stretch>
        </p:blipFill>
        <p:spPr>
          <a:xfrm>
            <a:off x="4147794" y="1399584"/>
            <a:ext cx="3996606" cy="2606808"/>
          </a:xfrm>
          <a:prstGeom prst="rect">
            <a:avLst/>
          </a:prstGeom>
        </p:spPr>
      </p:pic>
    </p:spTree>
    <p:extLst>
      <p:ext uri="{BB962C8B-B14F-4D97-AF65-F5344CB8AC3E}">
        <p14:creationId xmlns:p14="http://schemas.microsoft.com/office/powerpoint/2010/main" val="1037338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628562" y="3607908"/>
            <a:ext cx="4453512" cy="2904829"/>
          </a:xfrm>
          <a:prstGeom prst="rect">
            <a:avLst/>
          </a:prstGeom>
        </p:spPr>
      </p:pic>
      <p:sp>
        <p:nvSpPr>
          <p:cNvPr id="2" name="Title 1"/>
          <p:cNvSpPr>
            <a:spLocks noGrp="1"/>
          </p:cNvSpPr>
          <p:nvPr>
            <p:ph type="title"/>
          </p:nvPr>
        </p:nvSpPr>
        <p:spPr/>
        <p:txBody>
          <a:bodyPr/>
          <a:lstStyle/>
          <a:p>
            <a:r>
              <a:rPr lang="en-US" dirty="0"/>
              <a:t>Edit Mark Position Mask- Add new location fix for Mark</a:t>
            </a:r>
            <a:endParaRPr lang="de-DE" dirty="0"/>
          </a:p>
        </p:txBody>
      </p:sp>
      <p:sp>
        <p:nvSpPr>
          <p:cNvPr id="3" name="Text Placeholder 2"/>
          <p:cNvSpPr>
            <a:spLocks noGrp="1"/>
          </p:cNvSpPr>
          <p:nvPr>
            <p:ph type="body" sz="quarter" idx="10"/>
          </p:nvPr>
        </p:nvSpPr>
        <p:spPr>
          <a:xfrm>
            <a:off x="324000" y="1692000"/>
            <a:ext cx="4304561" cy="3831818"/>
          </a:xfrm>
        </p:spPr>
        <p:txBody>
          <a:bodyPr/>
          <a:lstStyle/>
          <a:p>
            <a:pPr marL="285750" indent="-285750">
              <a:buFont typeface="Arial" panose="020B0604020202020204" pitchFamily="34" charset="0"/>
              <a:buChar char="•"/>
            </a:pPr>
            <a:r>
              <a:rPr lang="de-DE" dirty="0"/>
              <a:t>Click Edit Mark Position</a:t>
            </a:r>
          </a:p>
          <a:p>
            <a:pPr marL="285750" indent="-285750">
              <a:buFont typeface="Arial" panose="020B0604020202020204" pitchFamily="34" charset="0"/>
              <a:buChar char="•"/>
            </a:pPr>
            <a:r>
              <a:rPr lang="en-GB" dirty="0"/>
              <a:t>Choose the mark you want to edit</a:t>
            </a:r>
          </a:p>
          <a:p>
            <a:pPr marL="465750" lvl="1" indent="-285750">
              <a:buFont typeface="Arial" panose="020B0604020202020204" pitchFamily="34" charset="0"/>
              <a:buChar char="•"/>
            </a:pPr>
            <a:r>
              <a:rPr lang="en-GB" dirty="0"/>
              <a:t>After that you will see all the location fixes for that mark </a:t>
            </a:r>
          </a:p>
          <a:p>
            <a:pPr marL="465750" lvl="1" indent="-285750">
              <a:buFont typeface="Arial" panose="020B0604020202020204" pitchFamily="34" charset="0"/>
              <a:buChar char="•"/>
            </a:pPr>
            <a:r>
              <a:rPr lang="en-GB" dirty="0"/>
              <a:t>The line chart shows the deviation of the mark in reference to the average location over time – this helps you find outliers</a:t>
            </a:r>
          </a:p>
          <a:p>
            <a:pPr marL="285750" indent="-285750">
              <a:buFont typeface="Arial" panose="020B0604020202020204" pitchFamily="34" charset="0"/>
              <a:buChar char="•"/>
            </a:pPr>
            <a:endParaRPr lang="de-DE" dirty="0"/>
          </a:p>
        </p:txBody>
      </p:sp>
      <p:pic>
        <p:nvPicPr>
          <p:cNvPr id="12" name="Picture 11"/>
          <p:cNvPicPr>
            <a:picLocks noChangeAspect="1"/>
          </p:cNvPicPr>
          <p:nvPr/>
        </p:nvPicPr>
        <p:blipFill>
          <a:blip r:embed="rId3"/>
          <a:stretch>
            <a:fillRect/>
          </a:stretch>
        </p:blipFill>
        <p:spPr>
          <a:xfrm>
            <a:off x="4524866" y="1078184"/>
            <a:ext cx="4213781" cy="2727952"/>
          </a:xfrm>
          <a:prstGeom prst="rect">
            <a:avLst/>
          </a:prstGeom>
        </p:spPr>
      </p:pic>
    </p:spTree>
    <p:extLst>
      <p:ext uri="{BB962C8B-B14F-4D97-AF65-F5344CB8AC3E}">
        <p14:creationId xmlns:p14="http://schemas.microsoft.com/office/powerpoint/2010/main" val="2390856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484213" y="3679960"/>
            <a:ext cx="4335787" cy="2828041"/>
          </a:xfrm>
          <a:prstGeom prst="rect">
            <a:avLst/>
          </a:prstGeom>
        </p:spPr>
      </p:pic>
      <p:sp>
        <p:nvSpPr>
          <p:cNvPr id="2" name="Title 1"/>
          <p:cNvSpPr>
            <a:spLocks noGrp="1"/>
          </p:cNvSpPr>
          <p:nvPr>
            <p:ph type="title"/>
          </p:nvPr>
        </p:nvSpPr>
        <p:spPr/>
        <p:txBody>
          <a:bodyPr/>
          <a:lstStyle/>
          <a:p>
            <a:r>
              <a:rPr lang="en-US" dirty="0"/>
              <a:t>Edit Mark Position Mask- Add new location fix for Mark (2)</a:t>
            </a:r>
            <a:endParaRPr lang="de-DE" dirty="0"/>
          </a:p>
        </p:txBody>
      </p:sp>
      <p:sp>
        <p:nvSpPr>
          <p:cNvPr id="3" name="Text Placeholder 2"/>
          <p:cNvSpPr>
            <a:spLocks noGrp="1"/>
          </p:cNvSpPr>
          <p:nvPr>
            <p:ph type="body" sz="quarter" idx="10"/>
          </p:nvPr>
        </p:nvSpPr>
        <p:spPr>
          <a:xfrm>
            <a:off x="324000" y="1428049"/>
            <a:ext cx="4050037" cy="4887909"/>
          </a:xfrm>
        </p:spPr>
        <p:txBody>
          <a:bodyPr/>
          <a:lstStyle/>
          <a:p>
            <a:pPr marL="285750" indent="-285750">
              <a:buFont typeface="Arial" panose="020B0604020202020204" pitchFamily="34" charset="0"/>
              <a:buChar char="•"/>
            </a:pPr>
            <a:r>
              <a:rPr lang="en-GB" dirty="0"/>
              <a:t>Choose time point at which you want to add the position on the timeline below the map</a:t>
            </a:r>
          </a:p>
          <a:p>
            <a:pPr marL="465750" lvl="1" indent="-285750">
              <a:buFont typeface="Arial" panose="020B0604020202020204" pitchFamily="34" charset="0"/>
              <a:buChar char="•"/>
            </a:pPr>
            <a:r>
              <a:rPr lang="en-GB" dirty="0"/>
              <a:t>Mark position will be used from the chosen time point on, until a newer position is available</a:t>
            </a:r>
          </a:p>
          <a:p>
            <a:pPr marL="285750" indent="-285750">
              <a:buFont typeface="Arial" panose="020B0604020202020204" pitchFamily="34" charset="0"/>
              <a:buChar char="•"/>
            </a:pPr>
            <a:r>
              <a:rPr lang="en-GB" dirty="0"/>
              <a:t>Click add fix</a:t>
            </a:r>
          </a:p>
          <a:p>
            <a:pPr marL="465750" lvl="1" indent="-285750">
              <a:buFont typeface="Arial" panose="020B0604020202020204" pitchFamily="34" charset="0"/>
              <a:buChar char="•"/>
            </a:pPr>
            <a:r>
              <a:rPr lang="en-GB" dirty="0"/>
              <a:t>you can now use the timeline to see how the fleet sailed in reference to your new fix and change the position of the fix by dragging the map</a:t>
            </a:r>
          </a:p>
          <a:p>
            <a:pPr marL="465750" lvl="1" indent="-285750">
              <a:buFont typeface="Arial" panose="020B0604020202020204" pitchFamily="34" charset="0"/>
              <a:buChar char="•"/>
            </a:pPr>
            <a:r>
              <a:rPr lang="en-GB" dirty="0"/>
              <a:t>Click „Confirm new fix“ to add the fix</a:t>
            </a:r>
          </a:p>
          <a:p>
            <a:endParaRPr lang="de-DE" dirty="0"/>
          </a:p>
        </p:txBody>
      </p:sp>
      <p:pic>
        <p:nvPicPr>
          <p:cNvPr id="10" name="Picture 9"/>
          <p:cNvPicPr>
            <a:picLocks noChangeAspect="1"/>
          </p:cNvPicPr>
          <p:nvPr/>
        </p:nvPicPr>
        <p:blipFill>
          <a:blip r:embed="rId3"/>
          <a:stretch>
            <a:fillRect/>
          </a:stretch>
        </p:blipFill>
        <p:spPr>
          <a:xfrm>
            <a:off x="4351910" y="1058394"/>
            <a:ext cx="4313660" cy="2813609"/>
          </a:xfrm>
          <a:prstGeom prst="rect">
            <a:avLst/>
          </a:prstGeom>
        </p:spPr>
      </p:pic>
    </p:spTree>
    <p:extLst>
      <p:ext uri="{BB962C8B-B14F-4D97-AF65-F5344CB8AC3E}">
        <p14:creationId xmlns:p14="http://schemas.microsoft.com/office/powerpoint/2010/main" val="211024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Overview</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978911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260915" y="3469064"/>
            <a:ext cx="4559084" cy="2973687"/>
          </a:xfrm>
          <a:prstGeom prst="rect">
            <a:avLst/>
          </a:prstGeom>
        </p:spPr>
      </p:pic>
      <p:sp>
        <p:nvSpPr>
          <p:cNvPr id="2" name="Title 1"/>
          <p:cNvSpPr>
            <a:spLocks noGrp="1"/>
          </p:cNvSpPr>
          <p:nvPr>
            <p:ph type="title"/>
          </p:nvPr>
        </p:nvSpPr>
        <p:spPr/>
        <p:txBody>
          <a:bodyPr/>
          <a:lstStyle/>
          <a:p>
            <a:r>
              <a:rPr lang="en-US" dirty="0"/>
              <a:t>Edit Mark Position Mask- Edit existing location fix for Mark</a:t>
            </a:r>
            <a:endParaRPr lang="de-DE" dirty="0"/>
          </a:p>
        </p:txBody>
      </p:sp>
      <p:sp>
        <p:nvSpPr>
          <p:cNvPr id="3" name="Text Placeholder 2"/>
          <p:cNvSpPr>
            <a:spLocks noGrp="1"/>
          </p:cNvSpPr>
          <p:nvPr>
            <p:ph type="body" sz="quarter" idx="10"/>
          </p:nvPr>
        </p:nvSpPr>
        <p:spPr>
          <a:xfrm>
            <a:off x="324000" y="1692000"/>
            <a:ext cx="3936915" cy="3831818"/>
          </a:xfrm>
        </p:spPr>
        <p:txBody>
          <a:bodyPr/>
          <a:lstStyle/>
          <a:p>
            <a:pPr marL="285750" indent="-285750">
              <a:buFont typeface="Arial" panose="020B0604020202020204" pitchFamily="34" charset="0"/>
              <a:buChar char="•"/>
            </a:pPr>
            <a:r>
              <a:rPr lang="en-US" dirty="0"/>
              <a:t>Click on mark which’s location fixes you want to edit</a:t>
            </a:r>
          </a:p>
          <a:p>
            <a:pPr marL="465750" lvl="1" indent="-285750">
              <a:buFont typeface="Arial" panose="020B0604020202020204" pitchFamily="34" charset="0"/>
              <a:buChar char="•"/>
            </a:pPr>
            <a:r>
              <a:rPr lang="en-US" dirty="0"/>
              <a:t>You will see all the available location fixes for that mark</a:t>
            </a:r>
          </a:p>
          <a:p>
            <a:pPr marL="285750" indent="-285750">
              <a:buFont typeface="Arial" panose="020B0604020202020204" pitchFamily="34" charset="0"/>
              <a:buChar char="•"/>
            </a:pPr>
            <a:r>
              <a:rPr lang="en-US" dirty="0"/>
              <a:t>To change location of a fix click on the fix and chose move fix</a:t>
            </a:r>
          </a:p>
          <a:p>
            <a:pPr marL="285750" indent="-285750">
              <a:buFont typeface="Arial" panose="020B0604020202020204" pitchFamily="34" charset="0"/>
              <a:buChar char="•"/>
            </a:pPr>
            <a:r>
              <a:rPr lang="en-US" dirty="0"/>
              <a:t>Now you can move the fix by dragging the map</a:t>
            </a:r>
          </a:p>
          <a:p>
            <a:pPr marL="285750" indent="-285750">
              <a:buFont typeface="Arial" panose="020B0604020202020204" pitchFamily="34" charset="0"/>
              <a:buChar char="•"/>
            </a:pPr>
            <a:r>
              <a:rPr lang="en-US" dirty="0"/>
              <a:t>To save the change click on confirm move</a:t>
            </a:r>
          </a:p>
          <a:p>
            <a:pPr marL="285750" indent="-285750">
              <a:buFont typeface="Arial" panose="020B0604020202020204" pitchFamily="34" charset="0"/>
              <a:buChar char="•"/>
            </a:pPr>
            <a:endParaRPr lang="en-US" dirty="0"/>
          </a:p>
          <a:p>
            <a:endParaRPr lang="de-DE" dirty="0"/>
          </a:p>
        </p:txBody>
      </p:sp>
      <p:pic>
        <p:nvPicPr>
          <p:cNvPr id="7" name="Picture 6"/>
          <p:cNvPicPr>
            <a:picLocks noChangeAspect="1"/>
          </p:cNvPicPr>
          <p:nvPr/>
        </p:nvPicPr>
        <p:blipFill>
          <a:blip r:embed="rId3"/>
          <a:stretch>
            <a:fillRect/>
          </a:stretch>
        </p:blipFill>
        <p:spPr>
          <a:xfrm>
            <a:off x="4413182" y="987807"/>
            <a:ext cx="4406817" cy="2874371"/>
          </a:xfrm>
          <a:prstGeom prst="rect">
            <a:avLst/>
          </a:prstGeom>
        </p:spPr>
      </p:pic>
    </p:spTree>
    <p:extLst>
      <p:ext uri="{BB962C8B-B14F-4D97-AF65-F5344CB8AC3E}">
        <p14:creationId xmlns:p14="http://schemas.microsoft.com/office/powerpoint/2010/main" val="3960971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928209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1">
                    <a:lumMod val="85000"/>
                  </a:schemeClr>
                </a:solidFill>
              </a:rPr>
              <a:t>Advanced Event and Regatta Settings</a:t>
            </a:r>
          </a:p>
          <a:p>
            <a:pPr lvl="2"/>
            <a:r>
              <a:rPr lang="en-US" dirty="0">
                <a:solidFill>
                  <a:schemeClr val="bg1">
                    <a:lumMod val="85000"/>
                  </a:schemeClr>
                </a:solidFill>
              </a:rPr>
              <a:t>Uploading Images and Videos</a:t>
            </a:r>
          </a:p>
          <a:p>
            <a:pPr lvl="2"/>
            <a:r>
              <a:rPr lang="en-US" dirty="0">
                <a:solidFill>
                  <a:schemeClr val="bg1">
                    <a:lumMod val="85000"/>
                  </a:schemeClr>
                </a:solidFill>
              </a:rPr>
              <a:t>Using the Media Gallery</a:t>
            </a:r>
          </a:p>
          <a:p>
            <a:pPr lvl="2"/>
            <a:r>
              <a:rPr lang="en-US" dirty="0">
                <a:solidFill>
                  <a:schemeClr val="bg1">
                    <a:lumMod val="85000"/>
                  </a:schemeClr>
                </a:solidFill>
              </a:rPr>
              <a:t>Setting Event Images for Stage, Logo and Teaser</a:t>
            </a:r>
          </a:p>
          <a:p>
            <a:pPr lvl="2"/>
            <a:r>
              <a:rPr lang="en-US" dirty="0">
                <a:solidFill>
                  <a:schemeClr val="bg1">
                    <a:lumMod val="85000"/>
                  </a:schemeClr>
                </a:solidFill>
              </a:rPr>
              <a:t>Regatta Format and Scoring Options</a:t>
            </a:r>
          </a:p>
          <a:p>
            <a:pPr lvl="2"/>
            <a:r>
              <a:rPr lang="en-US" dirty="0">
                <a:solidFill>
                  <a:schemeClr val="bg1">
                    <a:lumMod val="85000"/>
                  </a:schemeClr>
                </a:solidFill>
              </a:rPr>
              <a:t>Race Manager App Configuration (Start Procedures, Course Options, …)</a:t>
            </a:r>
          </a:p>
          <a:p>
            <a:pPr lvl="2"/>
            <a:r>
              <a:rPr lang="en-US" dirty="0">
                <a:solidFill>
                  <a:schemeClr val="bg1">
                    <a:lumMod val="85000"/>
                  </a:schemeClr>
                </a:solidFill>
              </a:rPr>
              <a:t>Importing Results from an External Source (e.g., Manage2Sail)</a:t>
            </a:r>
          </a:p>
          <a:p>
            <a:pPr lvl="1"/>
            <a:r>
              <a:rPr lang="en-US" dirty="0"/>
              <a:t>Smartphone Tracking for Single-Fleet Regattas</a:t>
            </a:r>
          </a:p>
          <a:p>
            <a:pPr lvl="2"/>
            <a:r>
              <a:rPr lang="en-US" dirty="0"/>
              <a:t>Defining the Course Marks and Waypoints</a:t>
            </a:r>
          </a:p>
          <a:p>
            <a:pPr lvl="2"/>
            <a:r>
              <a:rPr lang="en-US" dirty="0"/>
              <a:t>Inviting and Binding Competitors’, Marks’ and Mark Layers’ Devices</a:t>
            </a:r>
          </a:p>
          <a:p>
            <a:pPr lvl="2"/>
            <a:r>
              <a:rPr lang="en-US" dirty="0"/>
              <a:t>Using the SAP Sail </a:t>
            </a:r>
            <a:r>
              <a:rPr lang="en-US" dirty="0" err="1"/>
              <a:t>InSight</a:t>
            </a:r>
            <a:r>
              <a:rPr lang="en-US" dirty="0"/>
              <a:t> Tracking App</a:t>
            </a:r>
          </a:p>
          <a:p>
            <a:pPr lvl="2"/>
            <a:r>
              <a:rPr lang="en-US" dirty="0"/>
              <a:t>Pinging Marks</a:t>
            </a:r>
          </a:p>
          <a:p>
            <a:pPr lvl="2"/>
            <a:r>
              <a:rPr lang="en-US" dirty="0"/>
              <a:t>Starting and Stopping a Race</a:t>
            </a:r>
          </a:p>
          <a:p>
            <a:pPr lvl="2"/>
            <a:endParaRPr lang="en-US" dirty="0"/>
          </a:p>
        </p:txBody>
      </p:sp>
    </p:spTree>
    <p:extLst>
      <p:ext uri="{BB962C8B-B14F-4D97-AF65-F5344CB8AC3E}">
        <p14:creationId xmlns:p14="http://schemas.microsoft.com/office/powerpoint/2010/main" val="2160529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&amp; iOS Apps</a:t>
            </a:r>
          </a:p>
        </p:txBody>
      </p:sp>
      <p:sp>
        <p:nvSpPr>
          <p:cNvPr id="3" name="Text Placeholder 2"/>
          <p:cNvSpPr>
            <a:spLocks noGrp="1"/>
          </p:cNvSpPr>
          <p:nvPr>
            <p:ph type="body" sz="quarter" idx="10"/>
          </p:nvPr>
        </p:nvSpPr>
        <p:spPr>
          <a:xfrm>
            <a:off x="324000" y="1692000"/>
            <a:ext cx="8494713" cy="4200800"/>
          </a:xfrm>
        </p:spPr>
        <p:txBody>
          <a:bodyPr/>
          <a:lstStyle/>
          <a:p>
            <a:pPr marL="0" lvl="1" indent="0">
              <a:buNone/>
            </a:pPr>
            <a:r>
              <a:rPr lang="en-US" dirty="0"/>
              <a:t>  SAP Sail </a:t>
            </a:r>
            <a:r>
              <a:rPr lang="en-US" dirty="0" err="1"/>
              <a:t>InSight</a:t>
            </a:r>
            <a:r>
              <a:rPr lang="en-US" dirty="0"/>
              <a:t>		     Buoy Pinging		    Race Management</a:t>
            </a:r>
          </a:p>
        </p:txBody>
      </p:sp>
      <p:pic>
        <p:nvPicPr>
          <p:cNvPr id="7" name="Picture 6"/>
          <p:cNvPicPr>
            <a:picLocks noChangeAspect="1"/>
          </p:cNvPicPr>
          <p:nvPr/>
        </p:nvPicPr>
        <p:blipFill>
          <a:blip r:embed="rId2"/>
          <a:stretch>
            <a:fillRect/>
          </a:stretch>
        </p:blipFill>
        <p:spPr>
          <a:xfrm>
            <a:off x="323999" y="4381329"/>
            <a:ext cx="2066925" cy="2080891"/>
          </a:xfrm>
          <a:prstGeom prst="rect">
            <a:avLst/>
          </a:prstGeom>
        </p:spPr>
      </p:pic>
      <p:pic>
        <p:nvPicPr>
          <p:cNvPr id="8" name="Picture 7"/>
          <p:cNvPicPr>
            <a:picLocks noChangeAspect="1"/>
          </p:cNvPicPr>
          <p:nvPr/>
        </p:nvPicPr>
        <p:blipFill>
          <a:blip r:embed="rId3"/>
          <a:stretch>
            <a:fillRect/>
          </a:stretch>
        </p:blipFill>
        <p:spPr>
          <a:xfrm>
            <a:off x="323998" y="2114856"/>
            <a:ext cx="2066925" cy="2039729"/>
          </a:xfrm>
          <a:prstGeom prst="rect">
            <a:avLst/>
          </a:prstGeom>
        </p:spPr>
      </p:pic>
      <p:pic>
        <p:nvPicPr>
          <p:cNvPr id="9" name="Picture 8"/>
          <p:cNvPicPr>
            <a:picLocks noChangeAspect="1"/>
          </p:cNvPicPr>
          <p:nvPr/>
        </p:nvPicPr>
        <p:blipFill>
          <a:blip r:embed="rId4"/>
          <a:stretch>
            <a:fillRect/>
          </a:stretch>
        </p:blipFill>
        <p:spPr>
          <a:xfrm>
            <a:off x="3118873" y="2114856"/>
            <a:ext cx="2051255" cy="2037760"/>
          </a:xfrm>
          <a:prstGeom prst="rect">
            <a:avLst/>
          </a:prstGeom>
        </p:spPr>
      </p:pic>
      <p:pic>
        <p:nvPicPr>
          <p:cNvPr id="10" name="Picture 9"/>
          <p:cNvPicPr>
            <a:picLocks noChangeAspect="1"/>
          </p:cNvPicPr>
          <p:nvPr/>
        </p:nvPicPr>
        <p:blipFill>
          <a:blip r:embed="rId5"/>
          <a:stretch>
            <a:fillRect/>
          </a:stretch>
        </p:blipFill>
        <p:spPr>
          <a:xfrm>
            <a:off x="6025077" y="2114856"/>
            <a:ext cx="2025083" cy="2038584"/>
          </a:xfrm>
          <a:prstGeom prst="rect">
            <a:avLst/>
          </a:prstGeom>
        </p:spPr>
      </p:pic>
    </p:spTree>
    <p:extLst>
      <p:ext uri="{BB962C8B-B14F-4D97-AF65-F5344CB8AC3E}">
        <p14:creationId xmlns:p14="http://schemas.microsoft.com/office/powerpoint/2010/main" val="508885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1/2</a:t>
            </a:r>
            <a:endParaRPr lang="de-DE" dirty="0"/>
          </a:p>
        </p:txBody>
      </p:sp>
      <p:sp>
        <p:nvSpPr>
          <p:cNvPr id="3" name="Text Placeholder 2"/>
          <p:cNvSpPr>
            <a:spLocks noGrp="1"/>
          </p:cNvSpPr>
          <p:nvPr>
            <p:ph type="body" sz="quarter" idx="10"/>
          </p:nvPr>
        </p:nvSpPr>
        <p:spPr>
          <a:xfrm>
            <a:off x="324000" y="1682194"/>
            <a:ext cx="8494714" cy="3831818"/>
          </a:xfrm>
        </p:spPr>
        <p:txBody>
          <a:bodyPr/>
          <a:lstStyle/>
          <a:p>
            <a:r>
              <a:rPr lang="en-US" dirty="0">
                <a:sym typeface="Wingdings" panose="05000000000000000000" pitchFamily="2" charset="2"/>
              </a:rPr>
              <a:t>Enable Smartphone Tracking on Regatta</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For the first race, click “Define Course Layout” icon</a:t>
            </a:r>
          </a:p>
        </p:txBody>
      </p:sp>
      <p:pic>
        <p:nvPicPr>
          <p:cNvPr id="4" name="Picture 3"/>
          <p:cNvPicPr>
            <a:picLocks noChangeAspect="1"/>
          </p:cNvPicPr>
          <p:nvPr/>
        </p:nvPicPr>
        <p:blipFill>
          <a:blip r:embed="rId2"/>
          <a:stretch>
            <a:fillRect/>
          </a:stretch>
        </p:blipFill>
        <p:spPr>
          <a:xfrm>
            <a:off x="1733550" y="2067168"/>
            <a:ext cx="4952385" cy="1675876"/>
          </a:xfrm>
          <a:prstGeom prst="rect">
            <a:avLst/>
          </a:prstGeom>
        </p:spPr>
      </p:pic>
      <p:sp>
        <p:nvSpPr>
          <p:cNvPr id="19" name="Oval 18"/>
          <p:cNvSpPr/>
          <p:nvPr/>
        </p:nvSpPr>
        <p:spPr bwMode="gray">
          <a:xfrm>
            <a:off x="4386463" y="3008614"/>
            <a:ext cx="175705" cy="16638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0229" y="4116445"/>
            <a:ext cx="4499024" cy="841705"/>
          </a:xfrm>
          <a:prstGeom prst="rect">
            <a:avLst/>
          </a:prstGeom>
        </p:spPr>
      </p:pic>
      <p:sp>
        <p:nvSpPr>
          <p:cNvPr id="24" name="Oval 23"/>
          <p:cNvSpPr/>
          <p:nvPr/>
        </p:nvSpPr>
        <p:spPr bwMode="gray">
          <a:xfrm>
            <a:off x="5714354" y="4525363"/>
            <a:ext cx="167149" cy="18735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2583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Marks, Control Points, and Waypoints 2/2</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Add marks (</a:t>
            </a:r>
            <a:r>
              <a:rPr lang="en-US" dirty="0">
                <a:solidFill>
                  <a:srgbClr val="FF0000"/>
                </a:solidFill>
                <a:sym typeface="Wingdings" panose="05000000000000000000" pitchFamily="2" charset="2"/>
              </a:rPr>
              <a:t>1</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Assemble gates and lines from marks (</a:t>
            </a:r>
            <a:r>
              <a:rPr lang="en-US" dirty="0">
                <a:solidFill>
                  <a:srgbClr val="FF0000"/>
                </a:solidFill>
                <a:sym typeface="Wingdings" panose="05000000000000000000" pitchFamily="2" charset="2"/>
              </a:rPr>
              <a:t>2</a:t>
            </a:r>
            <a:r>
              <a:rPr lang="en-US" dirty="0">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Combine marks, gates, and lines into waypoints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Specify how the waypoint shall be passed (</a:t>
            </a:r>
            <a:r>
              <a:rPr lang="en-US" dirty="0">
                <a:solidFill>
                  <a:srgbClr val="FF0000"/>
                </a:solidFill>
                <a:sym typeface="Wingdings" panose="05000000000000000000" pitchFamily="2" charset="2"/>
              </a:rPr>
              <a:t>4</a:t>
            </a:r>
            <a:r>
              <a:rPr lang="en-US" dirty="0">
                <a:sym typeface="Wingdings" panose="05000000000000000000" pitchFamily="2" charset="2"/>
              </a:rPr>
              <a:t>)</a:t>
            </a:r>
          </a:p>
          <a:p>
            <a:r>
              <a:rPr lang="en-US" dirty="0">
                <a:sym typeface="Wingdings" panose="05000000000000000000" pitchFamily="2" charset="2"/>
              </a:rPr>
              <a:t>Save the course (</a:t>
            </a:r>
            <a:r>
              <a:rPr lang="en-US" dirty="0">
                <a:solidFill>
                  <a:srgbClr val="FF0000"/>
                </a:solidFill>
                <a:sym typeface="Wingdings" panose="05000000000000000000" pitchFamily="2" charset="2"/>
              </a:rPr>
              <a:t>5</a:t>
            </a:r>
            <a:r>
              <a:rPr lang="en-US" dirty="0">
                <a:sym typeface="Wingdings" panose="05000000000000000000" pitchFamily="2" charset="2"/>
              </a:rPr>
              <a:t>)</a:t>
            </a:r>
          </a:p>
        </p:txBody>
      </p:sp>
      <p:pic>
        <p:nvPicPr>
          <p:cNvPr id="6" name="Picture 5"/>
          <p:cNvPicPr>
            <a:picLocks noChangeAspect="1"/>
          </p:cNvPicPr>
          <p:nvPr/>
        </p:nvPicPr>
        <p:blipFill>
          <a:blip r:embed="rId2"/>
          <a:stretch>
            <a:fillRect/>
          </a:stretch>
        </p:blipFill>
        <p:spPr>
          <a:xfrm>
            <a:off x="740951" y="1719664"/>
            <a:ext cx="7321501" cy="1841684"/>
          </a:xfrm>
          <a:prstGeom prst="rect">
            <a:avLst/>
          </a:prstGeom>
        </p:spPr>
      </p:pic>
      <p:sp>
        <p:nvSpPr>
          <p:cNvPr id="19" name="Oval 18"/>
          <p:cNvSpPr/>
          <p:nvPr/>
        </p:nvSpPr>
        <p:spPr bwMode="gray">
          <a:xfrm>
            <a:off x="4681431"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 name="TextBox 8"/>
          <p:cNvSpPr txBox="1"/>
          <p:nvPr/>
        </p:nvSpPr>
        <p:spPr>
          <a:xfrm>
            <a:off x="5734841"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0" name="Oval 9"/>
          <p:cNvSpPr/>
          <p:nvPr/>
        </p:nvSpPr>
        <p:spPr bwMode="gray">
          <a:xfrm>
            <a:off x="3439110" y="2822593"/>
            <a:ext cx="97211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 name="TextBox 10"/>
          <p:cNvSpPr txBox="1"/>
          <p:nvPr/>
        </p:nvSpPr>
        <p:spPr>
          <a:xfrm>
            <a:off x="4492520" y="2822593"/>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7" name="Picture 6"/>
          <p:cNvPicPr>
            <a:picLocks noChangeAspect="1"/>
          </p:cNvPicPr>
          <p:nvPr/>
        </p:nvPicPr>
        <p:blipFill>
          <a:blip r:embed="rId3"/>
          <a:stretch>
            <a:fillRect/>
          </a:stretch>
        </p:blipFill>
        <p:spPr>
          <a:xfrm>
            <a:off x="2289411" y="3852818"/>
            <a:ext cx="4224580" cy="1438890"/>
          </a:xfrm>
          <a:prstGeom prst="rect">
            <a:avLst/>
          </a:prstGeom>
        </p:spPr>
      </p:pic>
      <p:sp>
        <p:nvSpPr>
          <p:cNvPr id="12" name="Oval 11"/>
          <p:cNvSpPr/>
          <p:nvPr/>
        </p:nvSpPr>
        <p:spPr bwMode="gray">
          <a:xfrm>
            <a:off x="848310" y="2822593"/>
            <a:ext cx="2509507"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TextBox 12"/>
          <p:cNvSpPr txBox="1"/>
          <p:nvPr/>
        </p:nvSpPr>
        <p:spPr>
          <a:xfrm>
            <a:off x="691258" y="282082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pic>
        <p:nvPicPr>
          <p:cNvPr id="4" name="Picture 3"/>
          <p:cNvPicPr>
            <a:picLocks noChangeAspect="1"/>
          </p:cNvPicPr>
          <p:nvPr/>
        </p:nvPicPr>
        <p:blipFill>
          <a:blip r:embed="rId4"/>
          <a:stretch>
            <a:fillRect/>
          </a:stretch>
        </p:blipFill>
        <p:spPr>
          <a:xfrm>
            <a:off x="6608662" y="4322260"/>
            <a:ext cx="2142502" cy="1875503"/>
          </a:xfrm>
          <a:prstGeom prst="rect">
            <a:avLst/>
          </a:prstGeom>
        </p:spPr>
      </p:pic>
      <p:cxnSp>
        <p:nvCxnSpPr>
          <p:cNvPr id="14" name="Curved Connector 13"/>
          <p:cNvCxnSpPr>
            <a:stCxn id="12" idx="4"/>
            <a:endCxn id="4" idx="0"/>
          </p:cNvCxnSpPr>
          <p:nvPr/>
        </p:nvCxnSpPr>
        <p:spPr>
          <a:xfrm rot="16200000" flipH="1">
            <a:off x="4260094" y="902440"/>
            <a:ext cx="1262789" cy="5576849"/>
          </a:xfrm>
          <a:prstGeom prst="curvedConnector3">
            <a:avLst>
              <a:gd name="adj1" fmla="val 2664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4"/>
          </p:cNvCxnSpPr>
          <p:nvPr/>
        </p:nvCxnSpPr>
        <p:spPr>
          <a:xfrm rot="5400000">
            <a:off x="3407878" y="3405732"/>
            <a:ext cx="863553" cy="171031"/>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7390219" y="5551482"/>
            <a:ext cx="416594" cy="742801"/>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7851791" y="5754484"/>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7" name="Oval 26"/>
          <p:cNvSpPr/>
          <p:nvPr/>
        </p:nvSpPr>
        <p:spPr bwMode="gray">
          <a:xfrm>
            <a:off x="790644" y="3232502"/>
            <a:ext cx="374675" cy="2368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610270" y="324321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4195204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Course to All Races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“Copy course and competitors</a:t>
            </a:r>
            <a:br>
              <a:rPr lang="en-US" dirty="0">
                <a:sym typeface="Wingdings" panose="05000000000000000000" pitchFamily="2" charset="2"/>
              </a:rPr>
            </a:br>
            <a:r>
              <a:rPr lang="en-US" dirty="0">
                <a:sym typeface="Wingdings" panose="05000000000000000000" pitchFamily="2" charset="2"/>
              </a:rPr>
              <a:t>to other races” icon</a:t>
            </a:r>
          </a:p>
          <a:p>
            <a:r>
              <a:rPr lang="en-US" dirty="0">
                <a:sym typeface="Wingdings" panose="05000000000000000000" pitchFamily="2" charset="2"/>
              </a:rPr>
              <a:t>Select races to copy the course to</a:t>
            </a:r>
          </a:p>
          <a:p>
            <a:r>
              <a:rPr lang="en-US" dirty="0">
                <a:sym typeface="Wingdings" panose="05000000000000000000" pitchFamily="2" charset="2"/>
              </a:rPr>
              <a:t>Press OK</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1701" y="1291575"/>
            <a:ext cx="4520535" cy="821915"/>
          </a:xfrm>
          <a:prstGeom prst="rect">
            <a:avLst/>
          </a:prstGeom>
        </p:spPr>
      </p:pic>
      <p:sp>
        <p:nvSpPr>
          <p:cNvPr id="27" name="Oval 26"/>
          <p:cNvSpPr/>
          <p:nvPr/>
        </p:nvSpPr>
        <p:spPr bwMode="gray">
          <a:xfrm>
            <a:off x="8311043" y="1716623"/>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3"/>
          <a:stretch>
            <a:fillRect/>
          </a:stretch>
        </p:blipFill>
        <p:spPr>
          <a:xfrm>
            <a:off x="6760028" y="2324969"/>
            <a:ext cx="2058686" cy="1533064"/>
          </a:xfrm>
          <a:prstGeom prst="rect">
            <a:avLst/>
          </a:prstGeom>
        </p:spPr>
      </p:pic>
      <p:cxnSp>
        <p:nvCxnSpPr>
          <p:cNvPr id="21" name="Curved Connector 20"/>
          <p:cNvCxnSpPr>
            <a:stCxn id="27" idx="4"/>
            <a:endCxn id="5" idx="0"/>
          </p:cNvCxnSpPr>
          <p:nvPr/>
        </p:nvCxnSpPr>
        <p:spPr>
          <a:xfrm rot="5400000">
            <a:off x="7887651" y="1809167"/>
            <a:ext cx="417522" cy="614082"/>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169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2944" y="3625757"/>
            <a:ext cx="2416166" cy="2756273"/>
          </a:xfrm>
          <a:prstGeom prst="rect">
            <a:avLst/>
          </a:prstGeom>
        </p:spPr>
      </p:pic>
      <p:pic>
        <p:nvPicPr>
          <p:cNvPr id="4" name="Picture 3"/>
          <p:cNvPicPr>
            <a:picLocks noChangeAspect="1"/>
          </p:cNvPicPr>
          <p:nvPr/>
        </p:nvPicPr>
        <p:blipFill>
          <a:blip r:embed="rId3"/>
          <a:stretch>
            <a:fillRect/>
          </a:stretch>
        </p:blipFill>
        <p:spPr>
          <a:xfrm>
            <a:off x="3938687" y="2841523"/>
            <a:ext cx="4880027" cy="143737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3436" y="4146457"/>
            <a:ext cx="1330317" cy="2365008"/>
          </a:xfrm>
          <a:prstGeom prst="rect">
            <a:avLst/>
          </a:prstGeom>
        </p:spPr>
      </p:pic>
      <p:sp>
        <p:nvSpPr>
          <p:cNvPr id="2" name="Title 1"/>
          <p:cNvSpPr>
            <a:spLocks noGrp="1"/>
          </p:cNvSpPr>
          <p:nvPr>
            <p:ph type="title"/>
          </p:nvPr>
        </p:nvSpPr>
        <p:spPr/>
        <p:txBody>
          <a:bodyPr/>
          <a:lstStyle/>
          <a:p>
            <a:r>
              <a:rPr lang="en-US" dirty="0"/>
              <a:t>Invite Competitors to Bind their Devices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“Competitor Registrations” icon</a:t>
            </a:r>
          </a:p>
          <a:p>
            <a:r>
              <a:rPr lang="en-US" dirty="0">
                <a:sym typeface="Wingdings" panose="05000000000000000000" pitchFamily="2" charset="2"/>
              </a:rPr>
              <a:t>Select all competitors to invite</a:t>
            </a:r>
          </a:p>
          <a:p>
            <a:pPr lvl="1"/>
            <a:r>
              <a:rPr lang="en-US" dirty="0">
                <a:sym typeface="Wingdings" panose="05000000000000000000" pitchFamily="2" charset="2"/>
              </a:rPr>
              <a:t>All competitors selected must have a</a:t>
            </a:r>
            <a:br>
              <a:rPr lang="en-US" dirty="0">
                <a:sym typeface="Wingdings" panose="05000000000000000000" pitchFamily="2" charset="2"/>
              </a:rPr>
            </a:br>
            <a:r>
              <a:rPr lang="en-US" dirty="0">
                <a:sym typeface="Wingdings" panose="05000000000000000000" pitchFamily="2" charset="2"/>
              </a:rPr>
              <a:t>valid e-mail address configured</a:t>
            </a:r>
          </a:p>
          <a:p>
            <a:r>
              <a:rPr lang="en-US" dirty="0">
                <a:sym typeface="Wingdings" panose="05000000000000000000" pitchFamily="2" charset="2"/>
              </a:rPr>
              <a:t>Click “Invite selected competitors”</a:t>
            </a:r>
          </a:p>
          <a:p>
            <a:pPr lvl="1"/>
            <a:r>
              <a:rPr lang="en-US" dirty="0">
                <a:sym typeface="Wingdings" panose="05000000000000000000" pitchFamily="2" charset="2"/>
              </a:rPr>
              <a:t>Sends out e-mails with QR-code</a:t>
            </a:r>
            <a:br>
              <a:rPr lang="en-US" dirty="0">
                <a:sym typeface="Wingdings" panose="05000000000000000000" pitchFamily="2" charset="2"/>
              </a:rPr>
            </a:br>
            <a:r>
              <a:rPr lang="en-US" dirty="0">
                <a:sym typeface="Wingdings" panose="05000000000000000000" pitchFamily="2" charset="2"/>
              </a:rPr>
              <a:t>and link</a:t>
            </a:r>
          </a:p>
          <a:p>
            <a:r>
              <a:rPr lang="en-US" dirty="0">
                <a:sym typeface="Wingdings" panose="05000000000000000000" pitchFamily="2" charset="2"/>
              </a:rPr>
              <a:t>Competitors</a:t>
            </a:r>
            <a:br>
              <a:rPr lang="en-US" dirty="0">
                <a:sym typeface="Wingdings" panose="05000000000000000000" pitchFamily="2" charset="2"/>
              </a:rPr>
            </a:br>
            <a:r>
              <a:rPr lang="en-US" dirty="0">
                <a:sym typeface="Wingdings" panose="05000000000000000000" pitchFamily="2" charset="2"/>
              </a:rPr>
              <a:t>scan it</a:t>
            </a:r>
          </a:p>
        </p:txBody>
      </p:sp>
      <p:pic>
        <p:nvPicPr>
          <p:cNvPr id="9" name="Picture 8"/>
          <p:cNvPicPr>
            <a:picLocks noChangeAspect="1"/>
          </p:cNvPicPr>
          <p:nvPr/>
        </p:nvPicPr>
        <p:blipFill>
          <a:blip r:embed="rId5"/>
          <a:stretch>
            <a:fillRect/>
          </a:stretch>
        </p:blipFill>
        <p:spPr>
          <a:xfrm>
            <a:off x="4438431" y="1359245"/>
            <a:ext cx="4380283" cy="1482278"/>
          </a:xfrm>
          <a:prstGeom prst="rect">
            <a:avLst/>
          </a:prstGeom>
        </p:spPr>
      </p:pic>
      <p:sp>
        <p:nvSpPr>
          <p:cNvPr id="27" name="Oval 26"/>
          <p:cNvSpPr/>
          <p:nvPr/>
        </p:nvSpPr>
        <p:spPr bwMode="gray">
          <a:xfrm>
            <a:off x="6904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a:endCxn id="4" idx="0"/>
          </p:cNvCxnSpPr>
          <p:nvPr/>
        </p:nvCxnSpPr>
        <p:spPr>
          <a:xfrm rot="5400000">
            <a:off x="6438282" y="2283155"/>
            <a:ext cx="498787" cy="617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gray">
          <a:xfrm>
            <a:off x="4510085" y="2963074"/>
            <a:ext cx="927154" cy="1635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4013555" y="3715241"/>
            <a:ext cx="165155" cy="374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 name="Oval 11"/>
          <p:cNvSpPr/>
          <p:nvPr/>
        </p:nvSpPr>
        <p:spPr bwMode="gray">
          <a:xfrm>
            <a:off x="4741444" y="5830529"/>
            <a:ext cx="1163673" cy="30480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82524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 QR Codes to Bind Devices Used to Track Marks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“Map Devices to Competitors</a:t>
            </a:r>
            <a:br>
              <a:rPr lang="en-US" dirty="0">
                <a:sym typeface="Wingdings" panose="05000000000000000000" pitchFamily="2" charset="2"/>
              </a:rPr>
            </a:br>
            <a:r>
              <a:rPr lang="en-US" dirty="0">
                <a:sym typeface="Wingdings" panose="05000000000000000000" pitchFamily="2" charset="2"/>
              </a:rPr>
              <a:t>and Marks” icon</a:t>
            </a:r>
          </a:p>
          <a:p>
            <a:r>
              <a:rPr lang="en-US" dirty="0">
                <a:sym typeface="Wingdings" panose="05000000000000000000" pitchFamily="2" charset="2"/>
              </a:rPr>
              <a:t>Click “Add”</a:t>
            </a:r>
          </a:p>
          <a:p>
            <a:r>
              <a:rPr lang="en-US" dirty="0">
                <a:sym typeface="Wingdings" panose="05000000000000000000" pitchFamily="2" charset="2"/>
              </a:rPr>
              <a:t>Select mark, producing QR code</a:t>
            </a:r>
          </a:p>
          <a:p>
            <a:r>
              <a:rPr lang="en-US" dirty="0">
                <a:sym typeface="Wingdings" panose="05000000000000000000" pitchFamily="2" charset="2"/>
              </a:rPr>
              <a:t>Scan code with</a:t>
            </a:r>
          </a:p>
          <a:p>
            <a:r>
              <a:rPr lang="en-US" dirty="0">
                <a:sym typeface="Wingdings" panose="05000000000000000000" pitchFamily="2" charset="2"/>
              </a:rPr>
              <a:t>device used to</a:t>
            </a:r>
          </a:p>
          <a:p>
            <a:r>
              <a:rPr lang="en-US" dirty="0">
                <a:sym typeface="Wingdings" panose="05000000000000000000" pitchFamily="2" charset="2"/>
              </a:rPr>
              <a:t>track mark</a:t>
            </a:r>
          </a:p>
          <a:p>
            <a:endParaRPr lang="en-US" dirty="0">
              <a:sym typeface="Wingdings" panose="05000000000000000000" pitchFamily="2" charset="2"/>
            </a:endParaRPr>
          </a:p>
        </p:txBody>
      </p:sp>
      <p:pic>
        <p:nvPicPr>
          <p:cNvPr id="9" name="Picture 8"/>
          <p:cNvPicPr>
            <a:picLocks noChangeAspect="1"/>
          </p:cNvPicPr>
          <p:nvPr/>
        </p:nvPicPr>
        <p:blipFill>
          <a:blip r:embed="rId2"/>
          <a:stretch>
            <a:fillRect/>
          </a:stretch>
        </p:blipFill>
        <p:spPr>
          <a:xfrm>
            <a:off x="4438431" y="1359245"/>
            <a:ext cx="4380283" cy="1482278"/>
          </a:xfrm>
          <a:prstGeom prst="rect">
            <a:avLst/>
          </a:prstGeom>
        </p:spPr>
      </p:pic>
      <p:sp>
        <p:nvSpPr>
          <p:cNvPr id="27" name="Oval 26"/>
          <p:cNvSpPr/>
          <p:nvPr/>
        </p:nvSpPr>
        <p:spPr bwMode="gray">
          <a:xfrm>
            <a:off x="7031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501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2251174" y="2910472"/>
            <a:ext cx="6567540" cy="3612617"/>
          </a:xfrm>
          <a:prstGeom prst="rect">
            <a:avLst/>
          </a:prstGeom>
        </p:spPr>
      </p:pic>
      <p:sp>
        <p:nvSpPr>
          <p:cNvPr id="14" name="Oval 13"/>
          <p:cNvSpPr/>
          <p:nvPr/>
        </p:nvSpPr>
        <p:spPr bwMode="gray">
          <a:xfrm>
            <a:off x="4293776" y="3564080"/>
            <a:ext cx="3414714" cy="19198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2369574" y="4326078"/>
            <a:ext cx="2068857" cy="190757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849" y="4421879"/>
            <a:ext cx="1146327" cy="203791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4128" y="4421879"/>
            <a:ext cx="1181931" cy="210121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5326" y="4421879"/>
            <a:ext cx="1181931" cy="2101210"/>
          </a:xfrm>
          <a:prstGeom prst="rect">
            <a:avLst/>
          </a:prstGeom>
        </p:spPr>
      </p:pic>
    </p:spTree>
    <p:extLst>
      <p:ext uri="{BB962C8B-B14F-4D97-AF65-F5344CB8AC3E}">
        <p14:creationId xmlns:p14="http://schemas.microsoft.com/office/powerpoint/2010/main" val="3562300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0811" y="3189717"/>
            <a:ext cx="2172933" cy="3165863"/>
          </a:xfrm>
          <a:prstGeom prst="rect">
            <a:avLst/>
          </a:prstGeom>
        </p:spPr>
      </p:pic>
      <p:sp>
        <p:nvSpPr>
          <p:cNvPr id="2" name="Title 1"/>
          <p:cNvSpPr>
            <a:spLocks noGrp="1"/>
          </p:cNvSpPr>
          <p:nvPr>
            <p:ph type="title"/>
          </p:nvPr>
        </p:nvSpPr>
        <p:spPr/>
        <p:txBody>
          <a:bodyPr/>
          <a:lstStyle/>
          <a:p>
            <a:r>
              <a:rPr lang="en-US" dirty="0"/>
              <a:t>Enabling Use of Buoy Pinging App</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Click “Invite Buoy Tenders” icon</a:t>
            </a:r>
          </a:p>
          <a:p>
            <a:r>
              <a:rPr lang="en-US" dirty="0">
                <a:sym typeface="Wingdings" panose="05000000000000000000" pitchFamily="2" charset="2"/>
              </a:rPr>
              <a:t>Select event</a:t>
            </a:r>
          </a:p>
          <a:p>
            <a:r>
              <a:rPr lang="en-US" dirty="0">
                <a:sym typeface="Wingdings" panose="05000000000000000000" pitchFamily="2" charset="2"/>
              </a:rPr>
              <a:t>Enter e-mail addresses for invitations</a:t>
            </a:r>
          </a:p>
          <a:p>
            <a:r>
              <a:rPr lang="en-US" dirty="0">
                <a:sym typeface="Wingdings" panose="05000000000000000000" pitchFamily="2" charset="2"/>
              </a:rPr>
              <a:t>Click “Invite Buoy Tenders”</a:t>
            </a:r>
          </a:p>
          <a:p>
            <a:r>
              <a:rPr lang="en-US" dirty="0">
                <a:sym typeface="Wingdings" panose="05000000000000000000" pitchFamily="2" charset="2"/>
              </a:rPr>
              <a:t>Scan code in app</a:t>
            </a:r>
          </a:p>
          <a:p>
            <a:endParaRPr lang="en-US" dirty="0">
              <a:sym typeface="Wingdings" panose="05000000000000000000" pitchFamily="2" charset="2"/>
            </a:endParaRPr>
          </a:p>
        </p:txBody>
      </p:sp>
      <p:pic>
        <p:nvPicPr>
          <p:cNvPr id="9" name="Picture 8"/>
          <p:cNvPicPr>
            <a:picLocks noChangeAspect="1"/>
          </p:cNvPicPr>
          <p:nvPr/>
        </p:nvPicPr>
        <p:blipFill>
          <a:blip r:embed="rId3"/>
          <a:stretch>
            <a:fillRect/>
          </a:stretch>
        </p:blipFill>
        <p:spPr>
          <a:xfrm>
            <a:off x="4438431" y="1359245"/>
            <a:ext cx="4380283" cy="1482278"/>
          </a:xfrm>
          <a:prstGeom prst="rect">
            <a:avLst/>
          </a:prstGeom>
        </p:spPr>
      </p:pic>
      <p:sp>
        <p:nvSpPr>
          <p:cNvPr id="27" name="Oval 26"/>
          <p:cNvSpPr/>
          <p:nvPr/>
        </p:nvSpPr>
        <p:spPr bwMode="gray">
          <a:xfrm>
            <a:off x="7158239" y="2151912"/>
            <a:ext cx="184820" cy="190824"/>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1" name="Curved Connector 10"/>
          <p:cNvCxnSpPr>
            <a:stCxn id="27" idx="4"/>
          </p:cNvCxnSpPr>
          <p:nvPr/>
        </p:nvCxnSpPr>
        <p:spPr>
          <a:xfrm rot="5400000">
            <a:off x="6628782" y="2219655"/>
            <a:ext cx="498787" cy="744948"/>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4"/>
          <a:stretch>
            <a:fillRect/>
          </a:stretch>
        </p:blipFill>
        <p:spPr>
          <a:xfrm>
            <a:off x="5168897" y="2841523"/>
            <a:ext cx="2673607" cy="1250679"/>
          </a:xfrm>
          <a:prstGeom prst="rect">
            <a:avLst/>
          </a:prstGeom>
        </p:spPr>
      </p:pic>
      <p:sp>
        <p:nvSpPr>
          <p:cNvPr id="14" name="Oval 13"/>
          <p:cNvSpPr/>
          <p:nvPr/>
        </p:nvSpPr>
        <p:spPr bwMode="gray">
          <a:xfrm>
            <a:off x="5624052" y="3283974"/>
            <a:ext cx="678425" cy="2064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 name="Oval 12"/>
          <p:cNvSpPr/>
          <p:nvPr/>
        </p:nvSpPr>
        <p:spPr bwMode="gray">
          <a:xfrm>
            <a:off x="5626909" y="3466862"/>
            <a:ext cx="2111078" cy="289202"/>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Oval 14"/>
          <p:cNvSpPr/>
          <p:nvPr/>
        </p:nvSpPr>
        <p:spPr bwMode="gray">
          <a:xfrm>
            <a:off x="5240594" y="3753149"/>
            <a:ext cx="1061883" cy="236090"/>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5065" y="4115791"/>
            <a:ext cx="1333765" cy="237113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11292" y="4115791"/>
            <a:ext cx="1333765" cy="237113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1649" y="4092202"/>
            <a:ext cx="1347034" cy="2394727"/>
          </a:xfrm>
          <a:prstGeom prst="rect">
            <a:avLst/>
          </a:prstGeom>
        </p:spPr>
      </p:pic>
    </p:spTree>
    <p:extLst>
      <p:ext uri="{BB962C8B-B14F-4D97-AF65-F5344CB8AC3E}">
        <p14:creationId xmlns:p14="http://schemas.microsoft.com/office/powerpoint/2010/main" val="2308126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4000" y="1692000"/>
            <a:ext cx="5218498" cy="3831818"/>
          </a:xfrm>
        </p:spPr>
        <p:txBody>
          <a:bodyPr/>
          <a:lstStyle/>
          <a:p>
            <a:r>
              <a:rPr lang="en-US" dirty="0"/>
              <a:t>Live Events and Rich Archive for Sailing Regattas</a:t>
            </a:r>
          </a:p>
          <a:p>
            <a:pPr lvl="1"/>
            <a:r>
              <a:rPr lang="en-US" dirty="0"/>
              <a:t>Hundreds of Sailing Events</a:t>
            </a:r>
          </a:p>
          <a:p>
            <a:pPr lvl="1"/>
            <a:r>
              <a:rPr lang="en-US" dirty="0"/>
              <a:t>Thousands of Races Tracked</a:t>
            </a:r>
          </a:p>
          <a:p>
            <a:pPr lvl="1"/>
            <a:r>
              <a:rPr lang="en-US" dirty="0"/>
              <a:t>All of them with Live Tracking at the Time</a:t>
            </a:r>
          </a:p>
          <a:p>
            <a:r>
              <a:rPr lang="en-US" dirty="0"/>
              <a:t>Race Management Support</a:t>
            </a:r>
          </a:p>
          <a:p>
            <a:pPr lvl="1"/>
            <a:r>
              <a:rPr lang="en-US" dirty="0"/>
              <a:t>App helps organizers to stay on top of the event</a:t>
            </a:r>
          </a:p>
          <a:p>
            <a:pPr lvl="1"/>
            <a:r>
              <a:rPr lang="en-US" dirty="0"/>
              <a:t>Live Scoring, Live Leaderboards, Live Analyses</a:t>
            </a:r>
          </a:p>
          <a:p>
            <a:pPr lvl="1"/>
            <a:r>
              <a:rPr lang="en-US" dirty="0"/>
              <a:t>Audience Information about Schedules, Updates</a:t>
            </a:r>
          </a:p>
          <a:p>
            <a:r>
              <a:rPr lang="en-US" dirty="0"/>
              <a:t>So far available only to SAP-Sponsored Events</a:t>
            </a:r>
          </a:p>
          <a:p>
            <a:r>
              <a:rPr lang="en-US" dirty="0"/>
              <a:t>Now SAP Sailing Analytics “go Club”</a:t>
            </a:r>
            <a:endParaRPr lang="de-DE" dirty="0"/>
          </a:p>
        </p:txBody>
      </p:sp>
      <p:sp>
        <p:nvSpPr>
          <p:cNvPr id="2" name="Title 1"/>
          <p:cNvSpPr>
            <a:spLocks noGrp="1"/>
          </p:cNvSpPr>
          <p:nvPr>
            <p:ph type="title"/>
          </p:nvPr>
        </p:nvSpPr>
        <p:spPr/>
        <p:txBody>
          <a:bodyPr/>
          <a:lstStyle/>
          <a:p>
            <a:r>
              <a:rPr lang="en-US" dirty="0"/>
              <a:t>SAP Sailing Analytics – Top Features</a:t>
            </a:r>
            <a:endParaRPr lang="de-DE" dirty="0"/>
          </a:p>
        </p:txBody>
      </p:sp>
      <p:pic>
        <p:nvPicPr>
          <p:cNvPr id="4" name="Picture 3"/>
          <p:cNvPicPr>
            <a:picLocks noChangeAspect="1"/>
          </p:cNvPicPr>
          <p:nvPr/>
        </p:nvPicPr>
        <p:blipFill>
          <a:blip r:embed="rId2"/>
          <a:stretch>
            <a:fillRect/>
          </a:stretch>
        </p:blipFill>
        <p:spPr>
          <a:xfrm>
            <a:off x="5682744" y="1692000"/>
            <a:ext cx="3135969" cy="3840954"/>
          </a:xfrm>
          <a:prstGeom prst="rect">
            <a:avLst/>
          </a:prstGeom>
        </p:spPr>
      </p:pic>
    </p:spTree>
    <p:extLst>
      <p:ext uri="{BB962C8B-B14F-4D97-AF65-F5344CB8AC3E}">
        <p14:creationId xmlns:p14="http://schemas.microsoft.com/office/powerpoint/2010/main" val="2689932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Race Tracking, Set Tracking Times</a:t>
            </a:r>
            <a:endParaRPr lang="de-DE" dirty="0"/>
          </a:p>
        </p:txBody>
      </p:sp>
      <p:sp>
        <p:nvSpPr>
          <p:cNvPr id="3" name="Text Placeholder 2"/>
          <p:cNvSpPr>
            <a:spLocks noGrp="1"/>
          </p:cNvSpPr>
          <p:nvPr>
            <p:ph type="body" sz="quarter" idx="10"/>
          </p:nvPr>
        </p:nvSpPr>
        <p:spPr>
          <a:xfrm>
            <a:off x="324000" y="1428194"/>
            <a:ext cx="8494714" cy="3831818"/>
          </a:xfrm>
        </p:spPr>
        <p:txBody>
          <a:bodyPr/>
          <a:lstStyle/>
          <a:p>
            <a:r>
              <a:rPr lang="en-US" dirty="0">
                <a:sym typeface="Wingdings" panose="05000000000000000000" pitchFamily="2" charset="2"/>
              </a:rPr>
              <a:t>Select race</a:t>
            </a:r>
          </a:p>
          <a:p>
            <a:r>
              <a:rPr lang="en-US" dirty="0">
                <a:sym typeface="Wingdings" panose="05000000000000000000" pitchFamily="2" charset="2"/>
              </a:rPr>
              <a:t>Click “Start tracking” (</a:t>
            </a:r>
            <a:r>
              <a:rPr lang="en-US" dirty="0">
                <a:solidFill>
                  <a:srgbClr val="FF0000"/>
                </a:solidFill>
                <a:sym typeface="Wingdings" panose="05000000000000000000" pitchFamily="2" charset="2"/>
              </a:rPr>
              <a:t>1</a:t>
            </a:r>
            <a:r>
              <a:rPr lang="en-US" dirty="0">
                <a:sym typeface="Wingdings" panose="05000000000000000000" pitchFamily="2" charset="2"/>
              </a:rPr>
              <a:t>)</a:t>
            </a:r>
          </a:p>
          <a:p>
            <a:r>
              <a:rPr lang="en-US" dirty="0">
                <a:sym typeface="Wingdings" panose="05000000000000000000" pitchFamily="2" charset="2"/>
              </a:rPr>
              <a:t>Click “Set tracking times” icon (</a:t>
            </a:r>
            <a:r>
              <a:rPr lang="en-US" dirty="0">
                <a:solidFill>
                  <a:srgbClr val="FF0000"/>
                </a:solidFill>
                <a:sym typeface="Wingdings" panose="05000000000000000000" pitchFamily="2" charset="2"/>
              </a:rPr>
              <a:t>2</a:t>
            </a:r>
            <a:r>
              <a:rPr lang="en-US" dirty="0">
                <a:sym typeface="Wingdings" panose="05000000000000000000" pitchFamily="2" charset="2"/>
              </a:rPr>
              <a:t>)</a:t>
            </a:r>
          </a:p>
          <a:p>
            <a:r>
              <a:rPr lang="en-US" dirty="0">
                <a:sym typeface="Wingdings" panose="05000000000000000000" pitchFamily="2" charset="2"/>
              </a:rPr>
              <a:t>Enter at least a “Start of tracking” time</a:t>
            </a:r>
          </a:p>
          <a:p>
            <a:r>
              <a:rPr lang="en-US" dirty="0">
                <a:sym typeface="Wingdings" panose="05000000000000000000" pitchFamily="2" charset="2"/>
              </a:rPr>
              <a:t>Alternatively to using</a:t>
            </a:r>
            <a:br>
              <a:rPr lang="en-US" dirty="0">
                <a:sym typeface="Wingdings" panose="05000000000000000000" pitchFamily="2" charset="2"/>
              </a:rPr>
            </a:br>
            <a:r>
              <a:rPr lang="en-US" dirty="0">
                <a:sym typeface="Wingdings" panose="05000000000000000000" pitchFamily="2" charset="2"/>
              </a:rPr>
              <a:t>Race Manager App, click</a:t>
            </a:r>
            <a:br>
              <a:rPr lang="en-US" dirty="0">
                <a:sym typeface="Wingdings" panose="05000000000000000000" pitchFamily="2" charset="2"/>
              </a:rPr>
            </a:br>
            <a:r>
              <a:rPr lang="en-US" dirty="0">
                <a:sym typeface="Wingdings" panose="05000000000000000000" pitchFamily="2" charset="2"/>
              </a:rPr>
              <a:t>“Set start time” icon (</a:t>
            </a:r>
            <a:r>
              <a:rPr lang="en-US" dirty="0">
                <a:solidFill>
                  <a:srgbClr val="FF0000"/>
                </a:solidFill>
                <a:sym typeface="Wingdings" panose="05000000000000000000" pitchFamily="2" charset="2"/>
              </a:rPr>
              <a:t>3</a:t>
            </a:r>
            <a:r>
              <a:rPr lang="en-US" dirty="0">
                <a:sym typeface="Wingdings" panose="05000000000000000000" pitchFamily="2" charset="2"/>
              </a:rPr>
              <a:t>)</a:t>
            </a:r>
          </a:p>
          <a:p>
            <a:pPr lvl="1"/>
            <a:r>
              <a:rPr lang="en-US" dirty="0">
                <a:sym typeface="Wingdings" panose="05000000000000000000" pitchFamily="2" charset="2"/>
              </a:rPr>
              <a:t>Set race start time</a:t>
            </a:r>
          </a:p>
          <a:p>
            <a:pPr lvl="1"/>
            <a:r>
              <a:rPr lang="en-US" dirty="0">
                <a:sym typeface="Wingdings" panose="05000000000000000000" pitchFamily="2" charset="2"/>
              </a:rPr>
              <a:t>Can be used to complement</a:t>
            </a:r>
            <a:br>
              <a:rPr lang="en-US" dirty="0">
                <a:sym typeface="Wingdings" panose="05000000000000000000" pitchFamily="2" charset="2"/>
              </a:rPr>
            </a:br>
            <a:r>
              <a:rPr lang="en-US" dirty="0">
                <a:sym typeface="Wingdings" panose="05000000000000000000" pitchFamily="2" charset="2"/>
              </a:rPr>
              <a:t>Race Manager app</a:t>
            </a:r>
          </a:p>
          <a:p>
            <a:endParaRPr lang="en-US" dirty="0">
              <a:sym typeface="Wingdings" panose="05000000000000000000" pitchFamily="2" charset="2"/>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4042" y="1342697"/>
            <a:ext cx="3728521" cy="1612001"/>
          </a:xfrm>
          <a:prstGeom prst="rect">
            <a:avLst/>
          </a:prstGeom>
        </p:spPr>
      </p:pic>
      <p:sp>
        <p:nvSpPr>
          <p:cNvPr id="27" name="Oval 26"/>
          <p:cNvSpPr/>
          <p:nvPr/>
        </p:nvSpPr>
        <p:spPr bwMode="gray">
          <a:xfrm>
            <a:off x="6812678" y="2705662"/>
            <a:ext cx="557884" cy="257906"/>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7971857" y="2134192"/>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TextBox 17"/>
          <p:cNvSpPr txBox="1"/>
          <p:nvPr/>
        </p:nvSpPr>
        <p:spPr>
          <a:xfrm>
            <a:off x="7427513" y="2722458"/>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
        <p:nvSpPr>
          <p:cNvPr id="19" name="TextBox 18"/>
          <p:cNvSpPr txBox="1"/>
          <p:nvPr/>
        </p:nvSpPr>
        <p:spPr>
          <a:xfrm>
            <a:off x="8226302" y="2162039"/>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2" name="Picture 11"/>
          <p:cNvPicPr>
            <a:picLocks noChangeAspect="1"/>
          </p:cNvPicPr>
          <p:nvPr/>
        </p:nvPicPr>
        <p:blipFill>
          <a:blip r:embed="rId3"/>
          <a:stretch>
            <a:fillRect/>
          </a:stretch>
        </p:blipFill>
        <p:spPr>
          <a:xfrm>
            <a:off x="3456673" y="3114270"/>
            <a:ext cx="2522436" cy="1986170"/>
          </a:xfrm>
          <a:prstGeom prst="rect">
            <a:avLst/>
          </a:prstGeom>
        </p:spPr>
      </p:pic>
      <p:cxnSp>
        <p:nvCxnSpPr>
          <p:cNvPr id="21" name="Curved Connector 20"/>
          <p:cNvCxnSpPr>
            <a:stCxn id="17" idx="4"/>
          </p:cNvCxnSpPr>
          <p:nvPr/>
        </p:nvCxnSpPr>
        <p:spPr>
          <a:xfrm rot="5400000">
            <a:off x="6178624" y="2185367"/>
            <a:ext cx="1744187" cy="2099793"/>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7706389" y="2475637"/>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TextBox 27"/>
          <p:cNvSpPr txBox="1"/>
          <p:nvPr/>
        </p:nvSpPr>
        <p:spPr>
          <a:xfrm>
            <a:off x="8774959" y="1385360"/>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cxnSp>
        <p:nvCxnSpPr>
          <p:cNvPr id="29" name="Curved Connector 28"/>
          <p:cNvCxnSpPr>
            <a:stCxn id="26" idx="4"/>
            <a:endCxn id="25" idx="0"/>
          </p:cNvCxnSpPr>
          <p:nvPr/>
        </p:nvCxnSpPr>
        <p:spPr>
          <a:xfrm rot="5400000">
            <a:off x="7017597" y="3289807"/>
            <a:ext cx="1402740" cy="232357"/>
          </a:xfrm>
          <a:prstGeom prst="curvedConnector3">
            <a:avLst>
              <a:gd name="adj1" fmla="val 50000"/>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6588870" y="4107355"/>
            <a:ext cx="2027836" cy="1966074"/>
          </a:xfrm>
          <a:prstGeom prst="rect">
            <a:avLst/>
          </a:prstGeom>
        </p:spPr>
      </p:pic>
      <p:sp>
        <p:nvSpPr>
          <p:cNvPr id="15" name="Oval 14"/>
          <p:cNvSpPr/>
          <p:nvPr/>
        </p:nvSpPr>
        <p:spPr bwMode="gray">
          <a:xfrm>
            <a:off x="8115709" y="1823734"/>
            <a:ext cx="220949" cy="1628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TextBox 15"/>
          <p:cNvSpPr txBox="1"/>
          <p:nvPr/>
        </p:nvSpPr>
        <p:spPr>
          <a:xfrm>
            <a:off x="8328910" y="1789302"/>
            <a:ext cx="99386"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950277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200" dirty="0"/>
              <a:t>Questions?</a:t>
            </a:r>
          </a:p>
        </p:txBody>
      </p:sp>
      <p:pic>
        <p:nvPicPr>
          <p:cNvPr id="5" name="Picture Placeholder 4" descr="1024x682-IMG_1545.JPG"/>
          <p:cNvPicPr>
            <a:picLocks noGrp="1" noChangeAspect="1"/>
          </p:cNvPicPr>
          <p:nvPr>
            <p:ph type="pic" sz="quarter" idx="11"/>
          </p:nvPr>
        </p:nvPicPr>
        <p:blipFill>
          <a:blip r:embed="rId3" cstate="print"/>
          <a:srcRect t="51562" b="30938"/>
          <a:stretch>
            <a:fillRect/>
          </a:stretch>
        </p:blipFill>
        <p:spPr>
          <a:xfrm>
            <a:off x="324000" y="161459"/>
            <a:ext cx="8496000" cy="2232025"/>
          </a:xfrm>
        </p:spPr>
      </p:pic>
    </p:spTree>
    <p:extLst>
      <p:ext uri="{BB962C8B-B14F-4D97-AF65-F5344CB8AC3E}">
        <p14:creationId xmlns:p14="http://schemas.microsoft.com/office/powerpoint/2010/main" val="1588098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t>Smartphone Tracking for Split-Fleet Regattas</a:t>
            </a:r>
          </a:p>
          <a:p>
            <a:pPr lvl="2"/>
            <a:r>
              <a:rPr lang="en-US" dirty="0"/>
              <a:t>Defining Series and Fleets in the Regatta</a:t>
            </a:r>
          </a:p>
          <a:p>
            <a:pPr lvl="2"/>
            <a:r>
              <a:rPr lang="en-US" dirty="0"/>
              <a:t>Assigning Competitors to their Fleet Races</a:t>
            </a:r>
          </a:p>
          <a:p>
            <a:pPr lvl="1"/>
            <a:r>
              <a:rPr lang="en-US" dirty="0">
                <a:solidFill>
                  <a:schemeClr val="bg2">
                    <a:lumMod val="90000"/>
                  </a:schemeClr>
                </a:solidFill>
              </a:rPr>
              <a:t>Known Issues, Outlook</a:t>
            </a:r>
          </a:p>
          <a:p>
            <a:pPr lvl="2"/>
            <a:r>
              <a:rPr lang="en-US" dirty="0">
                <a:solidFill>
                  <a:schemeClr val="bg2">
                    <a:lumMod val="90000"/>
                  </a:schemeClr>
                </a:solidFill>
              </a:rPr>
              <a:t>Importing Competitors from External Regatta Management System</a:t>
            </a:r>
          </a:p>
          <a:p>
            <a:pPr lvl="2"/>
            <a:r>
              <a:rPr lang="en-US" dirty="0">
                <a:solidFill>
                  <a:schemeClr val="bg2">
                    <a:lumMod val="90000"/>
                  </a:schemeClr>
                </a:solidFill>
              </a:rPr>
              <a:t>Using Race Manager-Based Result Entry </a:t>
            </a:r>
            <a:r>
              <a:rPr lang="en-US" i="1" dirty="0">
                <a:solidFill>
                  <a:schemeClr val="bg2">
                    <a:lumMod val="90000"/>
                  </a:schemeClr>
                </a:solidFill>
              </a:rPr>
              <a:t>and</a:t>
            </a:r>
            <a:r>
              <a:rPr lang="en-US" dirty="0">
                <a:solidFill>
                  <a:schemeClr val="bg2">
                    <a:lumMod val="90000"/>
                  </a:schemeClr>
                </a:solidFill>
              </a:rPr>
              <a:t> External Scoring System</a:t>
            </a:r>
          </a:p>
          <a:p>
            <a:pPr lvl="2"/>
            <a:r>
              <a:rPr lang="en-US" dirty="0">
                <a:solidFill>
                  <a:schemeClr val="bg2">
                    <a:lumMod val="90000"/>
                  </a:schemeClr>
                </a:solidFill>
              </a:rPr>
              <a:t>Correcting Wrongly Pinged Mark Positions</a:t>
            </a:r>
          </a:p>
          <a:p>
            <a:pPr lvl="2"/>
            <a:r>
              <a:rPr lang="en-US" dirty="0">
                <a:solidFill>
                  <a:schemeClr val="bg2">
                    <a:lumMod val="90000"/>
                  </a:schemeClr>
                </a:solidFill>
              </a:rPr>
              <a:t>Obtaining the Apps</a:t>
            </a:r>
          </a:p>
          <a:p>
            <a:pPr lvl="2"/>
            <a:r>
              <a:rPr lang="en-US" dirty="0">
                <a:solidFill>
                  <a:schemeClr val="bg2">
                    <a:lumMod val="90000"/>
                  </a:schemeClr>
                </a:solidFill>
              </a:rPr>
              <a:t>User Management</a:t>
            </a:r>
          </a:p>
          <a:p>
            <a:pPr lvl="2"/>
            <a:endParaRPr lang="en-US" dirty="0"/>
          </a:p>
        </p:txBody>
      </p:sp>
    </p:spTree>
    <p:extLst>
      <p:ext uri="{BB962C8B-B14F-4D97-AF65-F5344CB8AC3E}">
        <p14:creationId xmlns:p14="http://schemas.microsoft.com/office/powerpoint/2010/main" val="2449887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241423" y="5170232"/>
            <a:ext cx="4842541" cy="1671409"/>
          </a:xfrm>
          <a:prstGeom prst="rect">
            <a:avLst/>
          </a:prstGeom>
        </p:spPr>
      </p:pic>
      <p:sp>
        <p:nvSpPr>
          <p:cNvPr id="2" name="Title 1"/>
          <p:cNvSpPr>
            <a:spLocks noGrp="1"/>
          </p:cNvSpPr>
          <p:nvPr>
            <p:ph type="title"/>
          </p:nvPr>
        </p:nvSpPr>
        <p:spPr/>
        <p:txBody>
          <a:bodyPr/>
          <a:lstStyle/>
          <a:p>
            <a:r>
              <a:rPr lang="en-US" dirty="0"/>
              <a:t>Assigning Competitors to Fleet Races</a:t>
            </a:r>
          </a:p>
        </p:txBody>
      </p:sp>
      <p:sp>
        <p:nvSpPr>
          <p:cNvPr id="3" name="Text Placeholder 2"/>
          <p:cNvSpPr>
            <a:spLocks noGrp="1"/>
          </p:cNvSpPr>
          <p:nvPr>
            <p:ph type="body" sz="quarter" idx="10"/>
          </p:nvPr>
        </p:nvSpPr>
        <p:spPr>
          <a:xfrm>
            <a:off x="324000" y="1692000"/>
            <a:ext cx="8494713" cy="4200800"/>
          </a:xfrm>
        </p:spPr>
        <p:txBody>
          <a:bodyPr/>
          <a:lstStyle/>
          <a:p>
            <a:r>
              <a:rPr lang="en-US" dirty="0"/>
              <a:t>Click “Competitor Registrations” icon (</a:t>
            </a:r>
            <a:r>
              <a:rPr lang="en-US" dirty="0">
                <a:solidFill>
                  <a:srgbClr val="FF0000"/>
                </a:solidFill>
              </a:rPr>
              <a:t>1</a:t>
            </a:r>
            <a:r>
              <a:rPr lang="en-US" dirty="0"/>
              <a:t>)</a:t>
            </a:r>
          </a:p>
          <a:p>
            <a:r>
              <a:rPr lang="en-US" dirty="0"/>
              <a:t>Enable per-race competitor assignment (</a:t>
            </a:r>
            <a:r>
              <a:rPr lang="en-US" dirty="0">
                <a:solidFill>
                  <a:srgbClr val="FF0000"/>
                </a:solidFill>
              </a:rPr>
              <a:t>2</a:t>
            </a:r>
            <a:r>
              <a:rPr lang="en-US" dirty="0"/>
              <a:t>)</a:t>
            </a:r>
          </a:p>
          <a:p>
            <a:r>
              <a:rPr lang="en-US" dirty="0"/>
              <a:t>Confirm (</a:t>
            </a:r>
            <a:r>
              <a:rPr lang="en-US" dirty="0">
                <a:solidFill>
                  <a:srgbClr val="FF0000"/>
                </a:solidFill>
              </a:rPr>
              <a:t>3</a:t>
            </a:r>
            <a:r>
              <a:rPr lang="en-US" dirty="0"/>
              <a:t>)</a:t>
            </a:r>
          </a:p>
          <a:p>
            <a:r>
              <a:rPr lang="en-US" dirty="0"/>
              <a:t>Assign competitors to race (</a:t>
            </a:r>
            <a:r>
              <a:rPr lang="en-US" dirty="0">
                <a:solidFill>
                  <a:srgbClr val="FF0000"/>
                </a:solidFill>
              </a:rPr>
              <a:t>4</a:t>
            </a:r>
            <a:r>
              <a:rPr lang="en-US" dirty="0"/>
              <a:t>), Save (</a:t>
            </a:r>
            <a:r>
              <a:rPr lang="en-US" dirty="0">
                <a:solidFill>
                  <a:srgbClr val="FF0000"/>
                </a:solidFill>
              </a:rPr>
              <a:t>5</a:t>
            </a:r>
            <a:r>
              <a:rPr lang="en-US" dirty="0"/>
              <a:t>)</a:t>
            </a:r>
          </a:p>
          <a:p>
            <a:endParaRPr lang="en-US" dirty="0"/>
          </a:p>
        </p:txBody>
      </p:sp>
      <p:pic>
        <p:nvPicPr>
          <p:cNvPr id="4" name="Picture 3"/>
          <p:cNvPicPr>
            <a:picLocks noChangeAspect="1"/>
          </p:cNvPicPr>
          <p:nvPr/>
        </p:nvPicPr>
        <p:blipFill>
          <a:blip r:embed="rId3"/>
          <a:stretch>
            <a:fillRect/>
          </a:stretch>
        </p:blipFill>
        <p:spPr>
          <a:xfrm>
            <a:off x="4667301" y="1320903"/>
            <a:ext cx="4405411" cy="2350295"/>
          </a:xfrm>
          <a:prstGeom prst="rect">
            <a:avLst/>
          </a:prstGeom>
        </p:spPr>
      </p:pic>
      <p:sp>
        <p:nvSpPr>
          <p:cNvPr id="7" name="Oval 6"/>
          <p:cNvSpPr/>
          <p:nvPr/>
        </p:nvSpPr>
        <p:spPr bwMode="gray">
          <a:xfrm>
            <a:off x="8093021" y="3009335"/>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 name="TextBox 7"/>
          <p:cNvSpPr txBox="1"/>
          <p:nvPr/>
        </p:nvSpPr>
        <p:spPr>
          <a:xfrm>
            <a:off x="8380030" y="3037181"/>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1</a:t>
            </a:r>
            <a:endParaRPr lang="de-DE" sz="1400" kern="0" dirty="0" err="1">
              <a:solidFill>
                <a:srgbClr val="FF0000"/>
              </a:solidFill>
              <a:ea typeface="Arial Unicode MS" pitchFamily="34" charset="-128"/>
              <a:cs typeface="Arial Unicode MS" pitchFamily="34" charset="-128"/>
            </a:endParaRPr>
          </a:p>
        </p:txBody>
      </p:sp>
      <p:cxnSp>
        <p:nvCxnSpPr>
          <p:cNvPr id="9" name="Curved Connector 8"/>
          <p:cNvCxnSpPr>
            <a:stCxn id="7" idx="4"/>
          </p:cNvCxnSpPr>
          <p:nvPr/>
        </p:nvCxnSpPr>
        <p:spPr>
          <a:xfrm rot="5400000">
            <a:off x="6727407" y="2547927"/>
            <a:ext cx="803984" cy="2184757"/>
          </a:xfrm>
          <a:prstGeom prst="curvedConnector2">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65002" y="3388566"/>
            <a:ext cx="5631016" cy="1765176"/>
          </a:xfrm>
          <a:prstGeom prst="rect">
            <a:avLst/>
          </a:prstGeom>
        </p:spPr>
      </p:pic>
      <p:sp>
        <p:nvSpPr>
          <p:cNvPr id="5" name="Oval 4"/>
          <p:cNvSpPr/>
          <p:nvPr/>
        </p:nvSpPr>
        <p:spPr bwMode="gray">
          <a:xfrm>
            <a:off x="1674300" y="3673808"/>
            <a:ext cx="1737493" cy="260733"/>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 name="TextBox 5"/>
          <p:cNvSpPr txBox="1"/>
          <p:nvPr/>
        </p:nvSpPr>
        <p:spPr>
          <a:xfrm>
            <a:off x="3425578" y="3673808"/>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2</a:t>
            </a:r>
            <a:endParaRPr lang="de-DE" sz="1400" kern="0" dirty="0" err="1">
              <a:solidFill>
                <a:srgbClr val="FF0000"/>
              </a:solidFill>
              <a:ea typeface="Arial Unicode MS" pitchFamily="34" charset="-128"/>
              <a:cs typeface="Arial Unicode MS" pitchFamily="34" charset="-128"/>
            </a:endParaRPr>
          </a:p>
        </p:txBody>
      </p:sp>
      <p:pic>
        <p:nvPicPr>
          <p:cNvPr id="13" name="Picture 12"/>
          <p:cNvPicPr>
            <a:picLocks noChangeAspect="1"/>
          </p:cNvPicPr>
          <p:nvPr/>
        </p:nvPicPr>
        <p:blipFill>
          <a:blip r:embed="rId5"/>
          <a:stretch>
            <a:fillRect/>
          </a:stretch>
        </p:blipFill>
        <p:spPr>
          <a:xfrm>
            <a:off x="6275888" y="4784626"/>
            <a:ext cx="2404681" cy="990978"/>
          </a:xfrm>
          <a:prstGeom prst="rect">
            <a:avLst/>
          </a:prstGeom>
        </p:spPr>
      </p:pic>
      <p:sp>
        <p:nvSpPr>
          <p:cNvPr id="14" name="Oval 13"/>
          <p:cNvSpPr/>
          <p:nvPr/>
        </p:nvSpPr>
        <p:spPr bwMode="gray">
          <a:xfrm>
            <a:off x="6337963" y="5467906"/>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TextBox 14"/>
          <p:cNvSpPr txBox="1"/>
          <p:nvPr/>
        </p:nvSpPr>
        <p:spPr>
          <a:xfrm>
            <a:off x="6171018" y="5467906"/>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3</a:t>
            </a:r>
            <a:endParaRPr lang="de-DE" sz="1400" kern="0" dirty="0" err="1">
              <a:solidFill>
                <a:srgbClr val="FF0000"/>
              </a:solidFill>
              <a:ea typeface="Arial Unicode MS" pitchFamily="34" charset="-128"/>
              <a:cs typeface="Arial Unicode MS" pitchFamily="34" charset="-128"/>
            </a:endParaRPr>
          </a:p>
        </p:txBody>
      </p:sp>
      <p:sp>
        <p:nvSpPr>
          <p:cNvPr id="18" name="Oval 17"/>
          <p:cNvSpPr/>
          <p:nvPr/>
        </p:nvSpPr>
        <p:spPr bwMode="gray">
          <a:xfrm>
            <a:off x="4538545" y="5892800"/>
            <a:ext cx="257512" cy="228978"/>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TextBox 18"/>
          <p:cNvSpPr txBox="1"/>
          <p:nvPr/>
        </p:nvSpPr>
        <p:spPr>
          <a:xfrm>
            <a:off x="4601960" y="5702997"/>
            <a:ext cx="130681"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4</a:t>
            </a:r>
            <a:endParaRPr lang="de-DE" sz="1400" kern="0" dirty="0" err="1">
              <a:solidFill>
                <a:srgbClr val="FF0000"/>
              </a:solidFill>
              <a:ea typeface="Arial Unicode MS" pitchFamily="34" charset="-128"/>
              <a:cs typeface="Arial Unicode MS" pitchFamily="34" charset="-128"/>
            </a:endParaRPr>
          </a:p>
        </p:txBody>
      </p:sp>
      <p:sp>
        <p:nvSpPr>
          <p:cNvPr id="20" name="Oval 19"/>
          <p:cNvSpPr/>
          <p:nvPr/>
        </p:nvSpPr>
        <p:spPr bwMode="gray">
          <a:xfrm>
            <a:off x="1275436" y="6593781"/>
            <a:ext cx="317389" cy="188865"/>
          </a:xfrm>
          <a:prstGeom prst="ellipse">
            <a:avLst/>
          </a:prstGeom>
          <a:noFill/>
          <a:ln w="635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TextBox 20"/>
          <p:cNvSpPr txBox="1"/>
          <p:nvPr/>
        </p:nvSpPr>
        <p:spPr>
          <a:xfrm>
            <a:off x="1394752" y="6378337"/>
            <a:ext cx="16106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solidFill>
                  <a:srgbClr val="FF0000"/>
                </a:solidFill>
                <a:ea typeface="Arial Unicode MS" pitchFamily="34" charset="-128"/>
                <a:cs typeface="Arial Unicode MS" pitchFamily="34" charset="-128"/>
              </a:rPr>
              <a:t>5</a:t>
            </a:r>
            <a:endParaRPr lang="de-DE" sz="1400" kern="0" dirty="0" err="1">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373462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sz="quarter" idx="10"/>
          </p:nvPr>
        </p:nvSpPr>
        <p:spPr>
          <a:xfrm>
            <a:off x="324000" y="1692000"/>
            <a:ext cx="8494713" cy="4200800"/>
          </a:xfrm>
        </p:spPr>
        <p:txBody>
          <a:bodyPr/>
          <a:lstStyle/>
          <a:p>
            <a:pPr lvl="1"/>
            <a:r>
              <a:rPr lang="en-US" dirty="0">
                <a:solidFill>
                  <a:schemeClr val="bg2">
                    <a:lumMod val="90000"/>
                  </a:schemeClr>
                </a:solidFill>
              </a:rPr>
              <a:t>Smartphone Tracking for Split-Fleet Regattas</a:t>
            </a:r>
          </a:p>
          <a:p>
            <a:pPr lvl="2"/>
            <a:r>
              <a:rPr lang="en-US" dirty="0">
                <a:solidFill>
                  <a:schemeClr val="bg2">
                    <a:lumMod val="90000"/>
                  </a:schemeClr>
                </a:solidFill>
              </a:rPr>
              <a:t>Defining Series and Fleets in the Regatta</a:t>
            </a:r>
          </a:p>
          <a:p>
            <a:pPr lvl="2"/>
            <a:r>
              <a:rPr lang="en-US" dirty="0">
                <a:solidFill>
                  <a:schemeClr val="bg2">
                    <a:lumMod val="90000"/>
                  </a:schemeClr>
                </a:solidFill>
              </a:rPr>
              <a:t>Assigning Competitors to their Fleet Races</a:t>
            </a:r>
          </a:p>
          <a:p>
            <a:pPr lvl="1"/>
            <a:r>
              <a:rPr lang="en-US" dirty="0"/>
              <a:t>Known Issues, Outlook</a:t>
            </a:r>
          </a:p>
          <a:p>
            <a:pPr lvl="2"/>
            <a:r>
              <a:rPr lang="en-US" dirty="0"/>
              <a:t>Importing Competitors from External Regatta Management System</a:t>
            </a:r>
          </a:p>
          <a:p>
            <a:pPr lvl="2"/>
            <a:r>
              <a:rPr lang="en-US" dirty="0"/>
              <a:t>Using Race Manager-Based Result Entry and External Scoring System</a:t>
            </a:r>
          </a:p>
          <a:p>
            <a:pPr lvl="2"/>
            <a:r>
              <a:rPr lang="en-US" dirty="0"/>
              <a:t>Correcting Wrongly Pinged Mark Positions</a:t>
            </a:r>
          </a:p>
          <a:p>
            <a:pPr lvl="2"/>
            <a:r>
              <a:rPr lang="en-US" dirty="0"/>
              <a:t>Obtaining the Apps (http://byc.sapsailing.com/apps)</a:t>
            </a:r>
          </a:p>
          <a:p>
            <a:pPr lvl="2"/>
            <a:r>
              <a:rPr lang="en-US" dirty="0"/>
              <a:t>User Management</a:t>
            </a:r>
          </a:p>
        </p:txBody>
      </p:sp>
    </p:spTree>
    <p:extLst>
      <p:ext uri="{BB962C8B-B14F-4D97-AF65-F5344CB8AC3E}">
        <p14:creationId xmlns:p14="http://schemas.microsoft.com/office/powerpoint/2010/main" val="39925574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3" name="Text Placeholder 2"/>
          <p:cNvSpPr>
            <a:spLocks noGrp="1"/>
          </p:cNvSpPr>
          <p:nvPr>
            <p:ph type="body" sz="quarter" idx="10"/>
          </p:nvPr>
        </p:nvSpPr>
        <p:spPr/>
        <p:txBody>
          <a:bodyPr/>
          <a:lstStyle/>
          <a:p>
            <a:r>
              <a:rPr lang="en-US" dirty="0"/>
              <a:t>Contact information:</a:t>
            </a:r>
          </a:p>
          <a:p>
            <a:r>
              <a:rPr lang="en-US" dirty="0" err="1"/>
              <a:t>axel.uhl@sap.com</a:t>
            </a:r>
            <a:endParaRPr lang="en-US" dirty="0"/>
          </a:p>
        </p:txBody>
      </p:sp>
      <p:pic>
        <p:nvPicPr>
          <p:cNvPr id="4" name="Picture 3" descr="640x426-IMG_7035.JPG"/>
          <p:cNvPicPr>
            <a:picLocks noChangeAspect="1"/>
          </p:cNvPicPr>
          <p:nvPr/>
        </p:nvPicPr>
        <p:blipFill>
          <a:blip r:embed="rId3" cstate="print"/>
          <a:stretch>
            <a:fillRect/>
          </a:stretch>
        </p:blipFill>
        <p:spPr>
          <a:xfrm>
            <a:off x="6000749" y="3415804"/>
            <a:ext cx="2571751" cy="1711821"/>
          </a:xfrm>
          <a:prstGeom prst="rect">
            <a:avLst/>
          </a:prstGeom>
        </p:spPr>
      </p:pic>
      <p:pic>
        <p:nvPicPr>
          <p:cNvPr id="6" name="Picture 5" descr="640x426-IMG_6959.JPG"/>
          <p:cNvPicPr>
            <a:picLocks noChangeAspect="1"/>
          </p:cNvPicPr>
          <p:nvPr/>
        </p:nvPicPr>
        <p:blipFill>
          <a:blip r:embed="rId4" cstate="print"/>
          <a:stretch>
            <a:fillRect/>
          </a:stretch>
        </p:blipFill>
        <p:spPr>
          <a:xfrm>
            <a:off x="3280506" y="3409951"/>
            <a:ext cx="2580543" cy="1717674"/>
          </a:xfrm>
          <a:prstGeom prst="rect">
            <a:avLst/>
          </a:prstGeom>
        </p:spPr>
      </p:pic>
      <p:pic>
        <p:nvPicPr>
          <p:cNvPr id="15362" name="Picture 2"/>
          <p:cNvPicPr>
            <a:picLocks noChangeAspect="1" noChangeArrowheads="1"/>
          </p:cNvPicPr>
          <p:nvPr/>
        </p:nvPicPr>
        <p:blipFill>
          <a:blip r:embed="rId5" cstate="print"/>
          <a:srcRect/>
          <a:stretch>
            <a:fillRect/>
          </a:stretch>
        </p:blipFill>
        <p:spPr bwMode="auto">
          <a:xfrm>
            <a:off x="349043" y="3371086"/>
            <a:ext cx="2782530" cy="1745088"/>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Feature your own Space</a:t>
            </a:r>
          </a:p>
          <a:p>
            <a:pPr lvl="1"/>
            <a:r>
              <a:rPr lang="en-US" dirty="0"/>
              <a:t>Advertise your own Events in Nice Web Site</a:t>
            </a:r>
          </a:p>
          <a:p>
            <a:r>
              <a:rPr lang="en-US" dirty="0"/>
              <a:t>Manage your own Regattas</a:t>
            </a:r>
          </a:p>
          <a:p>
            <a:pPr lvl="1"/>
            <a:r>
              <a:rPr lang="en-US" dirty="0"/>
              <a:t>Race Management App for Schedules / Scoring</a:t>
            </a:r>
          </a:p>
          <a:p>
            <a:pPr lvl="1"/>
            <a:r>
              <a:rPr lang="en-US" dirty="0"/>
              <a:t>Keep Audience up to date</a:t>
            </a:r>
          </a:p>
          <a:p>
            <a:r>
              <a:rPr lang="en-US" dirty="0"/>
              <a:t>Get a Beautiful Web Site for your Event Quickly</a:t>
            </a:r>
          </a:p>
          <a:p>
            <a:r>
              <a:rPr lang="en-US" dirty="0"/>
              <a:t>Support Live Tracking using Smart Phones</a:t>
            </a:r>
          </a:p>
          <a:p>
            <a:r>
              <a:rPr lang="en-US" dirty="0"/>
              <a:t>Link Video Footage to Tracked Races</a:t>
            </a:r>
            <a:endParaRPr lang="de-DE" dirty="0"/>
          </a:p>
        </p:txBody>
      </p:sp>
      <p:sp>
        <p:nvSpPr>
          <p:cNvPr id="2" name="Title 1"/>
          <p:cNvSpPr>
            <a:spLocks noGrp="1"/>
          </p:cNvSpPr>
          <p:nvPr>
            <p:ph type="title"/>
          </p:nvPr>
        </p:nvSpPr>
        <p:spPr/>
        <p:txBody>
          <a:bodyPr/>
          <a:lstStyle/>
          <a:p>
            <a:r>
              <a:rPr lang="en-US" dirty="0"/>
              <a:t>SAP Sailing Analytics – What’s in it for Your Club?</a:t>
            </a:r>
            <a:endParaRPr lang="de-DE" dirty="0"/>
          </a:p>
        </p:txBody>
      </p:sp>
      <p:pic>
        <p:nvPicPr>
          <p:cNvPr id="7" name="Picture 6"/>
          <p:cNvPicPr>
            <a:picLocks noChangeAspect="1"/>
          </p:cNvPicPr>
          <p:nvPr/>
        </p:nvPicPr>
        <p:blipFill>
          <a:blip r:embed="rId2"/>
          <a:stretch>
            <a:fillRect/>
          </a:stretch>
        </p:blipFill>
        <p:spPr>
          <a:xfrm>
            <a:off x="5664859" y="1692000"/>
            <a:ext cx="3155141" cy="2106398"/>
          </a:xfrm>
          <a:prstGeom prst="rect">
            <a:avLst/>
          </a:prstGeom>
        </p:spPr>
      </p:pic>
      <p:pic>
        <p:nvPicPr>
          <p:cNvPr id="8" name="Picture 7"/>
          <p:cNvPicPr>
            <a:picLocks noChangeAspect="1"/>
          </p:cNvPicPr>
          <p:nvPr/>
        </p:nvPicPr>
        <p:blipFill>
          <a:blip r:embed="rId3"/>
          <a:stretch>
            <a:fillRect/>
          </a:stretch>
        </p:blipFill>
        <p:spPr>
          <a:xfrm>
            <a:off x="5662560" y="4343310"/>
            <a:ext cx="3157440" cy="2063100"/>
          </a:xfrm>
          <a:prstGeom prst="rect">
            <a:avLst/>
          </a:prstGeom>
        </p:spPr>
      </p:pic>
      <p:pic>
        <p:nvPicPr>
          <p:cNvPr id="9" name="Picture 8"/>
          <p:cNvPicPr>
            <a:picLocks noChangeAspect="1"/>
          </p:cNvPicPr>
          <p:nvPr/>
        </p:nvPicPr>
        <p:blipFill>
          <a:blip r:embed="rId4"/>
          <a:stretch>
            <a:fillRect/>
          </a:stretch>
        </p:blipFill>
        <p:spPr>
          <a:xfrm>
            <a:off x="323999" y="5018945"/>
            <a:ext cx="793328" cy="1387465"/>
          </a:xfrm>
          <a:prstGeom prst="rect">
            <a:avLst/>
          </a:prstGeom>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51185" y="5018945"/>
            <a:ext cx="778805" cy="1387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020" y="5018945"/>
            <a:ext cx="780449" cy="1387465"/>
          </a:xfrm>
          <a:prstGeom prst="rect">
            <a:avLst/>
          </a:prstGeom>
        </p:spPr>
      </p:pic>
      <p:pic>
        <p:nvPicPr>
          <p:cNvPr id="13" name="Picture 12"/>
          <p:cNvPicPr>
            <a:picLocks noChangeAspect="1"/>
          </p:cNvPicPr>
          <p:nvPr/>
        </p:nvPicPr>
        <p:blipFill>
          <a:blip r:embed="rId7"/>
          <a:stretch>
            <a:fillRect/>
          </a:stretch>
        </p:blipFill>
        <p:spPr>
          <a:xfrm>
            <a:off x="3044499" y="5018945"/>
            <a:ext cx="2371024" cy="1387465"/>
          </a:xfrm>
          <a:prstGeom prst="rect">
            <a:avLst/>
          </a:prstGeom>
        </p:spPr>
      </p:pic>
    </p:spTree>
    <p:extLst>
      <p:ext uri="{BB962C8B-B14F-4D97-AF65-F5344CB8AC3E}">
        <p14:creationId xmlns:p14="http://schemas.microsoft.com/office/powerpoint/2010/main" val="2825503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3999" y="1692000"/>
            <a:ext cx="5246547" cy="3831818"/>
          </a:xfrm>
        </p:spPr>
        <p:txBody>
          <a:bodyPr/>
          <a:lstStyle/>
          <a:p>
            <a:r>
              <a:rPr lang="en-US" dirty="0"/>
              <a:t>Live Leaderboards</a:t>
            </a:r>
          </a:p>
          <a:p>
            <a:pPr lvl="1"/>
            <a:r>
              <a:rPr lang="en-US" dirty="0"/>
              <a:t>Based on Race Manager App at Race Finish</a:t>
            </a:r>
          </a:p>
          <a:p>
            <a:pPr lvl="1"/>
            <a:r>
              <a:rPr lang="en-US" dirty="0"/>
              <a:t>Live In-Race Ranking when Tracking in Place</a:t>
            </a:r>
          </a:p>
          <a:p>
            <a:pPr lvl="1"/>
            <a:r>
              <a:rPr lang="en-US" dirty="0"/>
              <a:t>Supporting Handicap Formulas (</a:t>
            </a:r>
            <a:r>
              <a:rPr lang="en-US" dirty="0" err="1"/>
              <a:t>ToT</a:t>
            </a:r>
            <a:r>
              <a:rPr lang="en-US" dirty="0"/>
              <a:t>, </a:t>
            </a:r>
            <a:r>
              <a:rPr lang="en-US" dirty="0" err="1"/>
              <a:t>ToD</a:t>
            </a:r>
            <a:r>
              <a:rPr lang="en-US" dirty="0"/>
              <a:t>)</a:t>
            </a:r>
          </a:p>
          <a:p>
            <a:r>
              <a:rPr lang="en-US" dirty="0"/>
              <a:t>Live Statistics</a:t>
            </a:r>
          </a:p>
          <a:p>
            <a:pPr lvl="1"/>
            <a:r>
              <a:rPr lang="en-US" dirty="0"/>
              <a:t>Ranks, Points (w/o Tracking), Gap, Speed, …</a:t>
            </a:r>
          </a:p>
        </p:txBody>
      </p:sp>
      <p:sp>
        <p:nvSpPr>
          <p:cNvPr id="2" name="Title 1"/>
          <p:cNvSpPr>
            <a:spLocks noGrp="1"/>
          </p:cNvSpPr>
          <p:nvPr>
            <p:ph type="title"/>
          </p:nvPr>
        </p:nvSpPr>
        <p:spPr/>
        <p:txBody>
          <a:bodyPr/>
          <a:lstStyle/>
          <a:p>
            <a:r>
              <a:rPr lang="en-US" dirty="0"/>
              <a:t>SAP Sailing Analytics – Live Leaderboards</a:t>
            </a:r>
            <a:endParaRPr lang="de-DE" dirty="0"/>
          </a:p>
        </p:txBody>
      </p:sp>
      <p:pic>
        <p:nvPicPr>
          <p:cNvPr id="4" name="Picture 3"/>
          <p:cNvPicPr>
            <a:picLocks noChangeAspect="1"/>
          </p:cNvPicPr>
          <p:nvPr/>
        </p:nvPicPr>
        <p:blipFill>
          <a:blip r:embed="rId2"/>
          <a:stretch>
            <a:fillRect/>
          </a:stretch>
        </p:blipFill>
        <p:spPr>
          <a:xfrm>
            <a:off x="5172251" y="4056446"/>
            <a:ext cx="3643752" cy="2091914"/>
          </a:xfrm>
          <a:prstGeom prst="rect">
            <a:avLst/>
          </a:prstGeom>
        </p:spPr>
      </p:pic>
      <p:pic>
        <p:nvPicPr>
          <p:cNvPr id="5" name="Picture 4"/>
          <p:cNvPicPr>
            <a:picLocks noChangeAspect="1"/>
          </p:cNvPicPr>
          <p:nvPr/>
        </p:nvPicPr>
        <p:blipFill>
          <a:blip r:embed="rId3"/>
          <a:stretch>
            <a:fillRect/>
          </a:stretch>
        </p:blipFill>
        <p:spPr>
          <a:xfrm>
            <a:off x="5172251" y="1691999"/>
            <a:ext cx="3647749" cy="2134573"/>
          </a:xfrm>
          <a:prstGeom prst="rect">
            <a:avLst/>
          </a:prstGeom>
        </p:spPr>
      </p:pic>
      <p:pic>
        <p:nvPicPr>
          <p:cNvPr id="12" name="Picture 11"/>
          <p:cNvPicPr>
            <a:picLocks noChangeAspect="1"/>
          </p:cNvPicPr>
          <p:nvPr/>
        </p:nvPicPr>
        <p:blipFill>
          <a:blip r:embed="rId4"/>
          <a:stretch>
            <a:fillRect/>
          </a:stretch>
        </p:blipFill>
        <p:spPr>
          <a:xfrm>
            <a:off x="323998" y="4056446"/>
            <a:ext cx="3574849" cy="2091914"/>
          </a:xfrm>
          <a:prstGeom prst="rect">
            <a:avLst/>
          </a:prstGeom>
        </p:spPr>
      </p:pic>
    </p:spTree>
    <p:extLst>
      <p:ext uri="{BB962C8B-B14F-4D97-AF65-F5344CB8AC3E}">
        <p14:creationId xmlns:p14="http://schemas.microsoft.com/office/powerpoint/2010/main" val="119519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Leaderboard Content in Other Web Pages</a:t>
            </a:r>
          </a:p>
        </p:txBody>
      </p:sp>
      <p:sp>
        <p:nvSpPr>
          <p:cNvPr id="3" name="Text Placeholder 2"/>
          <p:cNvSpPr>
            <a:spLocks noGrp="1"/>
          </p:cNvSpPr>
          <p:nvPr>
            <p:ph type="body" sz="quarter" idx="10"/>
          </p:nvPr>
        </p:nvSpPr>
        <p:spPr>
          <a:xfrm>
            <a:off x="325287" y="1398976"/>
            <a:ext cx="8494713" cy="4391026"/>
          </a:xfrm>
        </p:spPr>
        <p:txBody>
          <a:bodyPr/>
          <a:lstStyle/>
          <a:p>
            <a:r>
              <a:rPr lang="en-US" dirty="0"/>
              <a:t>JSON </a:t>
            </a:r>
            <a:r>
              <a:rPr lang="en-US" dirty="0" err="1"/>
              <a:t>RESTlets</a:t>
            </a:r>
            <a:r>
              <a:rPr lang="en-US" dirty="0"/>
              <a:t> to feed the Live Regatta and Series Leaderboards</a:t>
            </a:r>
          </a:p>
          <a:p>
            <a:r>
              <a:rPr lang="en-US" dirty="0"/>
              <a:t>Needs to mention SAP</a:t>
            </a:r>
          </a:p>
        </p:txBody>
      </p:sp>
      <p:pic>
        <p:nvPicPr>
          <p:cNvPr id="13314" name="Picture 2"/>
          <p:cNvPicPr>
            <a:picLocks noChangeAspect="1" noChangeArrowheads="1"/>
          </p:cNvPicPr>
          <p:nvPr/>
        </p:nvPicPr>
        <p:blipFill>
          <a:blip r:embed="rId2" cstate="print"/>
          <a:srcRect/>
          <a:stretch>
            <a:fillRect/>
          </a:stretch>
        </p:blipFill>
        <p:spPr bwMode="auto">
          <a:xfrm>
            <a:off x="2048797" y="2261419"/>
            <a:ext cx="4902609" cy="4044653"/>
          </a:xfrm>
          <a:prstGeom prst="rect">
            <a:avLst/>
          </a:prstGeom>
          <a:noFill/>
          <a:ln w="9525">
            <a:noFill/>
            <a:miter lim="800000"/>
            <a:headEnd/>
            <a:tailEnd/>
          </a:ln>
          <a:effectLst/>
        </p:spPr>
      </p:pic>
      <p:sp>
        <p:nvSpPr>
          <p:cNvPr id="5" name="Oval 4"/>
          <p:cNvSpPr/>
          <p:nvPr/>
        </p:nvSpPr>
        <p:spPr bwMode="gray">
          <a:xfrm>
            <a:off x="5481484" y="3829664"/>
            <a:ext cx="1730477" cy="2590800"/>
          </a:xfrm>
          <a:prstGeom prst="ellipse">
            <a:avLst/>
          </a:prstGeom>
          <a:noFill/>
          <a:ln w="381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59011840"/>
      </p:ext>
    </p:extLst>
  </p:cSld>
  <p:clrMapOvr>
    <a:masterClrMapping/>
  </p:clrMapOvr>
</p:sld>
</file>

<file path=ppt/theme/theme1.xml><?xml version="1.0" encoding="utf-8"?>
<a:theme xmlns:a="http://schemas.openxmlformats.org/drawingml/2006/main" name="SAP_2013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SAP_2013_v1.1</Template>
  <TotalTime>0</TotalTime>
  <Words>2458</Words>
  <Application>Microsoft Office PowerPoint</Application>
  <PresentationFormat>On-screen Show (4:3)</PresentationFormat>
  <Paragraphs>552</Paragraphs>
  <Slides>67</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 Unicode MS</vt:lpstr>
      <vt:lpstr>MS PGothic</vt:lpstr>
      <vt:lpstr>Arial</vt:lpstr>
      <vt:lpstr>Courier New</vt:lpstr>
      <vt:lpstr>Symbol</vt:lpstr>
      <vt:lpstr>Wingdings</vt:lpstr>
      <vt:lpstr>Wingdings</vt:lpstr>
      <vt:lpstr>SAP_2013_v1.1</vt:lpstr>
      <vt:lpstr>SAP Sailing Analytics</vt:lpstr>
      <vt:lpstr>Agenda</vt:lpstr>
      <vt:lpstr>Agenda</vt:lpstr>
      <vt:lpstr>Agenda</vt:lpstr>
      <vt:lpstr>SAP Sailing Analytics – Overview</vt:lpstr>
      <vt:lpstr>SAP Sailing Analytics – Top Features</vt:lpstr>
      <vt:lpstr>SAP Sailing Analytics – What’s in it for Your Club?</vt:lpstr>
      <vt:lpstr>SAP Sailing Analytics – Live Leaderboards</vt:lpstr>
      <vt:lpstr>Embedding Leaderboard Content in Other Web Pages</vt:lpstr>
      <vt:lpstr>How Does It Work?</vt:lpstr>
      <vt:lpstr>Typical Event Set-Up</vt:lpstr>
      <vt:lpstr>More Background</vt:lpstr>
      <vt:lpstr>Questions?</vt:lpstr>
      <vt:lpstr>Agenda</vt:lpstr>
      <vt:lpstr>Logging On</vt:lpstr>
      <vt:lpstr>Adding and Enabling Users</vt:lpstr>
      <vt:lpstr>Adding an Event</vt:lpstr>
      <vt:lpstr>Adding a “Leaderboard Group”</vt:lpstr>
      <vt:lpstr>Adding a Regatta</vt:lpstr>
      <vt:lpstr>Linking Regatta Leaderboard to Event Leaderboard Group</vt:lpstr>
      <vt:lpstr>Adding Races to the Regatta</vt:lpstr>
      <vt:lpstr>Enjoy Event Web Site</vt:lpstr>
      <vt:lpstr>Adding Competitors</vt:lpstr>
      <vt:lpstr>Adding Competitors (2)</vt:lpstr>
      <vt:lpstr>Entering Scores in Administration Console</vt:lpstr>
      <vt:lpstr>Questions?</vt:lpstr>
      <vt:lpstr>Agenda</vt:lpstr>
      <vt:lpstr>Android &amp; iOS Apps</vt:lpstr>
      <vt:lpstr>Getting the Race Manager App for Android</vt:lpstr>
      <vt:lpstr>Binding Race Manager App to Event</vt:lpstr>
      <vt:lpstr>Scheduling a Race</vt:lpstr>
      <vt:lpstr>Updating Wind Information</vt:lpstr>
      <vt:lpstr>Finishing a Race</vt:lpstr>
      <vt:lpstr>Questions?</vt:lpstr>
      <vt:lpstr>Agenda</vt:lpstr>
      <vt:lpstr>Advanced Event Configuration</vt:lpstr>
      <vt:lpstr>Uploading Images and Videos</vt:lpstr>
      <vt:lpstr>Where Do the Images and Videos Appear on the Site?</vt:lpstr>
      <vt:lpstr>Adding video playback to a race replay 1/2</vt:lpstr>
      <vt:lpstr>Adding video playback to a race replay 2/2</vt:lpstr>
      <vt:lpstr>Configuring Your Regatta</vt:lpstr>
      <vt:lpstr>Configuring Your Regatta – Options for Race Manager App</vt:lpstr>
      <vt:lpstr>Result Import from External Regatta Management System</vt:lpstr>
      <vt:lpstr>Importing Scores 1/2</vt:lpstr>
      <vt:lpstr>Importing Scores 2/2</vt:lpstr>
      <vt:lpstr>Edit Mark Position Mask</vt:lpstr>
      <vt:lpstr>Edit Mark Position Mask (2)</vt:lpstr>
      <vt:lpstr>Edit Mark Position Mask- Add new location fix for Mark</vt:lpstr>
      <vt:lpstr>Edit Mark Position Mask- Add new location fix for Mark (2)</vt:lpstr>
      <vt:lpstr>Edit Mark Position Mask- Edit existing location fix for Mark</vt:lpstr>
      <vt:lpstr>Questions?</vt:lpstr>
      <vt:lpstr>Agenda</vt:lpstr>
      <vt:lpstr>Android &amp; iOS Apps</vt:lpstr>
      <vt:lpstr>Defining Marks, Control Points, and Waypoints 1/2</vt:lpstr>
      <vt:lpstr>Defining Marks, Control Points, and Waypoints 2/2</vt:lpstr>
      <vt:lpstr>Copy Course to All Races</vt:lpstr>
      <vt:lpstr>Invite Competitors to Bind their Devices</vt:lpstr>
      <vt:lpstr>Produce QR Codes to Bind Devices Used to Track Marks</vt:lpstr>
      <vt:lpstr>Enabling Use of Buoy Pinging App</vt:lpstr>
      <vt:lpstr>Start Race Tracking, Set Tracking Times</vt:lpstr>
      <vt:lpstr>Questions?</vt:lpstr>
      <vt:lpstr>Agenda</vt:lpstr>
      <vt:lpstr>Assigning Competitors to Fleet Races</vt:lpstr>
      <vt:lpstr>Agenda</vt:lpstr>
      <vt:lpstr>Thank you</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Sailing Analytics</dc:title>
  <dc:creator>Axel Uhl</dc:creator>
  <cp:lastModifiedBy>Pflueger, Maximilian</cp:lastModifiedBy>
  <cp:revision>551</cp:revision>
  <dcterms:created xsi:type="dcterms:W3CDTF">2013-03-18T12:38:06Z</dcterms:created>
  <dcterms:modified xsi:type="dcterms:W3CDTF">2017-03-15T14:15:54Z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